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81" r:id="rId2"/>
    <p:sldId id="257" r:id="rId3"/>
    <p:sldId id="258" r:id="rId4"/>
    <p:sldId id="260" r:id="rId5"/>
    <p:sldId id="259" r:id="rId6"/>
    <p:sldId id="283" r:id="rId7"/>
    <p:sldId id="278" r:id="rId8"/>
    <p:sldId id="285" r:id="rId9"/>
    <p:sldId id="286" r:id="rId10"/>
    <p:sldId id="261" r:id="rId11"/>
    <p:sldId id="287" r:id="rId12"/>
    <p:sldId id="288" r:id="rId13"/>
    <p:sldId id="279" r:id="rId14"/>
    <p:sldId id="263" r:id="rId15"/>
    <p:sldId id="289" r:id="rId16"/>
    <p:sldId id="293" r:id="rId17"/>
    <p:sldId id="290" r:id="rId18"/>
    <p:sldId id="291" r:id="rId19"/>
    <p:sldId id="292" r:id="rId20"/>
    <p:sldId id="294" r:id="rId21"/>
    <p:sldId id="296" r:id="rId22"/>
    <p:sldId id="295" r:id="rId23"/>
    <p:sldId id="280" r:id="rId24"/>
    <p:sldId id="301" r:id="rId25"/>
    <p:sldId id="297" r:id="rId26"/>
    <p:sldId id="299" r:id="rId27"/>
    <p:sldId id="300"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等线" panose="02010600030101010101" pitchFamily="2" charset="-122"/>
      <p:regular r:id="rId42"/>
      <p:bold r:id="rId43"/>
    </p:embeddedFont>
    <p:embeddedFont>
      <p:font typeface="等线 Light" panose="02010600030101010101" pitchFamily="2" charset="-122"/>
      <p:regular r:id="rId44"/>
    </p:embeddedFont>
    <p:embeddedFont>
      <p:font typeface="方正卡通简体" panose="03000509000000000000" pitchFamily="65" charset="-122"/>
      <p:regular r:id="rId45"/>
    </p:embeddedFont>
    <p:embeddedFont>
      <p:font typeface="方正喵呜体" panose="02010600010101010101" pitchFamily="2" charset="-122"/>
      <p:regular r:id="rId46"/>
    </p:embeddedFont>
    <p:embeddedFont>
      <p:font typeface="微软雅黑" panose="020B0503020204020204" pitchFamily="34" charset="-122"/>
      <p:regular r:id="rId47"/>
      <p:bold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7C6"/>
    <a:srgbClr val="4698B5"/>
    <a:srgbClr val="004188"/>
    <a:srgbClr val="50A0BA"/>
    <a:srgbClr val="114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1" autoAdjust="0"/>
    <p:restoredTop sz="67198" autoAdjust="0"/>
  </p:normalViewPr>
  <p:slideViewPr>
    <p:cSldViewPr snapToGrid="0">
      <p:cViewPr varScale="1">
        <p:scale>
          <a:sx n="69" d="100"/>
          <a:sy n="69" d="100"/>
        </p:scale>
        <p:origin x="1203" y="33"/>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77" d="100"/>
          <a:sy n="77" d="100"/>
        </p:scale>
        <p:origin x="2796"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99A73-0097-48B1-8197-3D5693CBCBAB}" type="datetimeFigureOut">
              <a:rPr lang="zh-CN" altLang="en-US" smtClean="0"/>
              <a:t>2019/5/7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0F6CD-925D-488C-A69D-1F0F4203BB91}" type="slidenum">
              <a:rPr lang="zh-CN" altLang="en-US" smtClean="0"/>
              <a:t>‹#›</a:t>
            </a:fld>
            <a:endParaRPr lang="zh-CN" altLang="en-US"/>
          </a:p>
        </p:txBody>
      </p:sp>
    </p:spTree>
    <p:extLst>
      <p:ext uri="{BB962C8B-B14F-4D97-AF65-F5344CB8AC3E}">
        <p14:creationId xmlns:p14="http://schemas.microsoft.com/office/powerpoint/2010/main" val="2349261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pps.amandaghassaei.com/OrigamiSimula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pps.amandaghassaei.com/OrigamiSimul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a:t>
            </a:fld>
            <a:endParaRPr lang="zh-CN" altLang="en-US"/>
          </a:p>
        </p:txBody>
      </p:sp>
    </p:spTree>
    <p:extLst>
      <p:ext uri="{BB962C8B-B14F-4D97-AF65-F5344CB8AC3E}">
        <p14:creationId xmlns:p14="http://schemas.microsoft.com/office/powerpoint/2010/main" val="289216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支持密铺 </a:t>
            </a:r>
            <a:r>
              <a:rPr lang="en-US" altLang="zh-CN" sz="1200" b="0" i="0" kern="1200" dirty="0">
                <a:solidFill>
                  <a:schemeClr val="tx1"/>
                </a:solidFill>
                <a:effectLst/>
                <a:latin typeface="+mn-lt"/>
                <a:ea typeface="+mn-ea"/>
                <a:cs typeface="+mn-cs"/>
              </a:rPr>
              <a:t>tessellation </a:t>
            </a:r>
            <a:r>
              <a:rPr lang="zh-CN" altLang="en-US" sz="1200" b="0" i="0" kern="1200" dirty="0">
                <a:solidFill>
                  <a:schemeClr val="tx1"/>
                </a:solidFill>
                <a:effectLst/>
                <a:latin typeface="+mn-lt"/>
                <a:ea typeface="+mn-ea"/>
                <a:cs typeface="+mn-cs"/>
              </a:rPr>
              <a:t>折纸（如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/Example/Tessellations/Miura-Ori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/Example/Tessellations/Stars-Triangles</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支持有弧度的折纸（如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/Example/Curved Creases/Huffman Tower</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11</a:t>
            </a:fld>
            <a:endParaRPr lang="zh-CN" altLang="en-US"/>
          </a:p>
        </p:txBody>
      </p:sp>
    </p:spTree>
    <p:extLst>
      <p:ext uri="{BB962C8B-B14F-4D97-AF65-F5344CB8AC3E}">
        <p14:creationId xmlns:p14="http://schemas.microsoft.com/office/powerpoint/2010/main" val="4020867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支持不同材质的纸张的折叠效果（不同的</a:t>
            </a:r>
            <a:r>
              <a:rPr lang="en-US" altLang="zh-CN" sz="1200" b="0" i="0" kern="1200" dirty="0">
                <a:solidFill>
                  <a:schemeClr val="tx1"/>
                </a:solidFill>
                <a:effectLst/>
                <a:latin typeface="+mn-lt"/>
                <a:ea typeface="+mn-ea"/>
                <a:cs typeface="+mn-cs"/>
              </a:rPr>
              <a:t>shader</a:t>
            </a:r>
            <a:r>
              <a:rPr lang="zh-CN" altLang="en-US" sz="1200" b="0" i="0" kern="1200" dirty="0">
                <a:solidFill>
                  <a:schemeClr val="tx1"/>
                </a:solidFill>
                <a:effectLst/>
                <a:latin typeface="+mn-lt"/>
                <a:ea typeface="+mn-ea"/>
                <a:cs typeface="+mn-cs"/>
              </a:rPr>
              <a:t>和约束参数）</a:t>
            </a:r>
          </a:p>
          <a:p>
            <a:r>
              <a:rPr lang="zh-CN" altLang="en-US" sz="1200" b="0" i="0" kern="1200" dirty="0">
                <a:solidFill>
                  <a:schemeClr val="tx1"/>
                </a:solidFill>
                <a:effectLst/>
                <a:latin typeface="+mn-lt"/>
                <a:ea typeface="+mn-ea"/>
                <a:cs typeface="+mn-cs"/>
              </a:rPr>
              <a:t>支持按步骤折叠，生成每一步的折叠效果</a:t>
            </a:r>
          </a:p>
          <a:p>
            <a:r>
              <a:rPr lang="zh-CN" altLang="en-US" sz="1200" b="0" i="0" kern="1200" dirty="0">
                <a:solidFill>
                  <a:schemeClr val="tx1"/>
                </a:solidFill>
                <a:effectLst/>
                <a:latin typeface="+mn-lt"/>
                <a:ea typeface="+mn-ea"/>
                <a:cs typeface="+mn-cs"/>
              </a:rPr>
              <a:t>支持折纸成品的动画</a:t>
            </a:r>
          </a:p>
          <a:p>
            <a:r>
              <a:rPr lang="zh-CN" altLang="en-US" sz="1200" b="0" i="0" kern="1200" dirty="0">
                <a:solidFill>
                  <a:schemeClr val="tx1"/>
                </a:solidFill>
                <a:effectLst/>
                <a:latin typeface="+mn-lt"/>
                <a:ea typeface="+mn-ea"/>
                <a:cs typeface="+mn-cs"/>
              </a:rPr>
              <a:t>尝试对外部输入的折纸</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进行建模并支持折纸过程</a:t>
            </a:r>
          </a:p>
          <a:p>
            <a:r>
              <a:rPr lang="zh-CN" altLang="en-US" sz="1200" b="0" i="0" kern="1200" dirty="0">
                <a:solidFill>
                  <a:schemeClr val="tx1"/>
                </a:solidFill>
                <a:effectLst/>
                <a:latin typeface="+mn-lt"/>
                <a:ea typeface="+mn-ea"/>
                <a:cs typeface="+mn-cs"/>
              </a:rPr>
              <a:t>实现折叠过程中纸张受力和法向量变化的可视化</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12</a:t>
            </a:fld>
            <a:endParaRPr lang="zh-CN" altLang="en-US"/>
          </a:p>
        </p:txBody>
      </p:sp>
    </p:spTree>
    <p:extLst>
      <p:ext uri="{BB962C8B-B14F-4D97-AF65-F5344CB8AC3E}">
        <p14:creationId xmlns:p14="http://schemas.microsoft.com/office/powerpoint/2010/main" val="251583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13</a:t>
            </a:fld>
            <a:endParaRPr lang="zh-CN" altLang="en-US"/>
          </a:p>
        </p:txBody>
      </p:sp>
    </p:spTree>
    <p:extLst>
      <p:ext uri="{BB962C8B-B14F-4D97-AF65-F5344CB8AC3E}">
        <p14:creationId xmlns:p14="http://schemas.microsoft.com/office/powerpoint/2010/main" val="159099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我们打算利用</a:t>
            </a:r>
            <a:r>
              <a:rPr lang="en-US" altLang="zh-CN" sz="1200" b="0" i="0" kern="1200" dirty="0">
                <a:solidFill>
                  <a:schemeClr val="tx1"/>
                </a:solidFill>
                <a:effectLst/>
                <a:latin typeface="+mn-lt"/>
                <a:ea typeface="+mn-ea"/>
                <a:cs typeface="+mn-cs"/>
              </a:rPr>
              <a:t>VRTK</a:t>
            </a:r>
            <a:r>
              <a:rPr lang="zh-CN" altLang="en-US" sz="1200" b="0" i="0" kern="1200" dirty="0">
                <a:solidFill>
                  <a:schemeClr val="tx1"/>
                </a:solidFill>
                <a:effectLst/>
                <a:latin typeface="+mn-lt"/>
                <a:ea typeface="+mn-ea"/>
                <a:cs typeface="+mn-cs"/>
              </a:rPr>
              <a:t>插件编程，最终在</a:t>
            </a:r>
            <a:r>
              <a:rPr lang="en-US" altLang="zh-CN" sz="1200" b="0" i="0" kern="1200" dirty="0">
                <a:solidFill>
                  <a:schemeClr val="tx1"/>
                </a:solidFill>
                <a:effectLst/>
                <a:latin typeface="+mn-lt"/>
                <a:ea typeface="+mn-ea"/>
                <a:cs typeface="+mn-cs"/>
              </a:rPr>
              <a:t>HTC </a:t>
            </a:r>
            <a:r>
              <a:rPr lang="en-US" altLang="zh-CN" sz="1200" b="0" i="0" kern="1200" dirty="0" err="1">
                <a:solidFill>
                  <a:schemeClr val="tx1"/>
                </a:solidFill>
                <a:effectLst/>
                <a:latin typeface="+mn-lt"/>
                <a:ea typeface="+mn-ea"/>
                <a:cs typeface="+mn-cs"/>
              </a:rPr>
              <a:t>Vive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Oculus VR Headset</a:t>
            </a:r>
            <a:r>
              <a:rPr lang="zh-CN" altLang="en-US" sz="1200" b="0" i="0" kern="1200" dirty="0">
                <a:solidFill>
                  <a:schemeClr val="tx1"/>
                </a:solidFill>
                <a:effectLst/>
                <a:latin typeface="+mn-lt"/>
                <a:ea typeface="+mn-ea"/>
                <a:cs typeface="+mn-cs"/>
              </a:rPr>
              <a:t>和控制器上运行我们的应用程序。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在此模式下，用户可以用双手对纸张进行抓取和折叠，并在沉浸式</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环境中查看每一步的折叠结果，从而带给用户真实的折纸体验。</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14</a:t>
            </a:fld>
            <a:endParaRPr lang="zh-CN" altLang="en-US"/>
          </a:p>
        </p:txBody>
      </p:sp>
    </p:spTree>
    <p:extLst>
      <p:ext uri="{BB962C8B-B14F-4D97-AF65-F5344CB8AC3E}">
        <p14:creationId xmlns:p14="http://schemas.microsoft.com/office/powerpoint/2010/main" val="348187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首先要把折纸的折痕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离散为三角面片，对于四边形的面片可以通过增加额外的边（</a:t>
            </a:r>
            <a:r>
              <a:rPr lang="en-US" altLang="zh-CN" sz="1200" b="0" i="0" kern="1200" dirty="0">
                <a:solidFill>
                  <a:schemeClr val="tx1"/>
                </a:solidFill>
                <a:effectLst/>
                <a:latin typeface="+mn-lt"/>
                <a:ea typeface="+mn-ea"/>
                <a:cs typeface="+mn-cs"/>
              </a:rPr>
              <a:t>facet creases</a:t>
            </a:r>
            <a:r>
              <a:rPr lang="zh-CN" altLang="en-US" sz="1200" b="0" i="0" kern="1200" dirty="0">
                <a:solidFill>
                  <a:schemeClr val="tx1"/>
                </a:solidFill>
                <a:effectLst/>
                <a:latin typeface="+mn-lt"/>
                <a:ea typeface="+mn-ea"/>
                <a:cs typeface="+mn-cs"/>
              </a:rPr>
              <a:t>）来实现三角化。</a:t>
            </a:r>
          </a:p>
          <a:p>
            <a:r>
              <a:rPr lang="zh-CN" altLang="en-US" sz="1200" b="0" i="0" kern="1200" dirty="0">
                <a:solidFill>
                  <a:schemeClr val="tx1"/>
                </a:solidFill>
                <a:effectLst/>
                <a:latin typeface="+mn-lt"/>
                <a:ea typeface="+mn-ea"/>
                <a:cs typeface="+mn-cs"/>
              </a:rPr>
              <a:t>离散后的面片由有三种折痕构成：</a:t>
            </a:r>
            <a:r>
              <a:rPr lang="en-US" altLang="zh-CN" sz="1200" b="0" i="0" kern="1200" dirty="0">
                <a:solidFill>
                  <a:schemeClr val="tx1"/>
                </a:solidFill>
                <a:effectLst/>
                <a:latin typeface="+mn-lt"/>
                <a:ea typeface="+mn-ea"/>
                <a:cs typeface="+mn-cs"/>
              </a:rPr>
              <a:t>facet crease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mountain crease</a:t>
            </a:r>
            <a:r>
              <a:rPr lang="zh-CN" altLang="en-US" sz="1200" b="0" i="0" kern="1200" dirty="0">
                <a:solidFill>
                  <a:schemeClr val="tx1"/>
                </a:solidFill>
                <a:effectLst/>
                <a:latin typeface="+mn-lt"/>
                <a:ea typeface="+mn-ea"/>
                <a:cs typeface="+mn-cs"/>
              </a:rPr>
              <a:t>（折叠时向外凸出的折痕）、</a:t>
            </a:r>
            <a:r>
              <a:rPr lang="en-US" altLang="zh-CN" sz="1200" b="0" i="0" kern="1200" dirty="0">
                <a:solidFill>
                  <a:schemeClr val="tx1"/>
                </a:solidFill>
                <a:effectLst/>
                <a:latin typeface="+mn-lt"/>
                <a:ea typeface="+mn-ea"/>
                <a:cs typeface="+mn-cs"/>
              </a:rPr>
              <a:t>valley crease</a:t>
            </a:r>
            <a:r>
              <a:rPr lang="zh-CN" altLang="en-US" sz="1200" b="0" i="0" kern="1200" dirty="0">
                <a:solidFill>
                  <a:schemeClr val="tx1"/>
                </a:solidFill>
                <a:effectLst/>
                <a:latin typeface="+mn-lt"/>
                <a:ea typeface="+mn-ea"/>
                <a:cs typeface="+mn-cs"/>
              </a:rPr>
              <a:t>（折叠时向内凹的折痕）。</a:t>
            </a:r>
          </a:p>
          <a:p>
            <a:r>
              <a:rPr lang="zh-CN" altLang="en-US" sz="1200" b="0" i="0" kern="1200" dirty="0">
                <a:solidFill>
                  <a:schemeClr val="tx1"/>
                </a:solidFill>
                <a:effectLst/>
                <a:latin typeface="+mn-lt"/>
                <a:ea typeface="+mn-ea"/>
                <a:cs typeface="+mn-cs"/>
              </a:rPr>
              <a:t>最终的</a:t>
            </a:r>
            <a:r>
              <a:rPr lang="en-US" altLang="zh-CN" sz="1200" b="0" i="0" kern="1200" dirty="0">
                <a:solidFill>
                  <a:schemeClr val="tx1"/>
                </a:solidFill>
                <a:effectLst/>
                <a:latin typeface="+mn-lt"/>
                <a:ea typeface="+mn-ea"/>
                <a:cs typeface="+mn-cs"/>
              </a:rPr>
              <a:t>mesh</a:t>
            </a:r>
            <a:r>
              <a:rPr lang="zh-CN" altLang="en-US" sz="1200" b="0" i="0" kern="1200" dirty="0">
                <a:solidFill>
                  <a:schemeClr val="tx1"/>
                </a:solidFill>
                <a:effectLst/>
                <a:latin typeface="+mn-lt"/>
                <a:ea typeface="+mn-ea"/>
                <a:cs typeface="+mn-cs"/>
              </a:rPr>
              <a:t>中的每个</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都被建模为销连接桁架中的梁，按照弹簧模型来施加轴向和角度约束。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15</a:t>
            </a:fld>
            <a:endParaRPr lang="zh-CN" altLang="en-US"/>
          </a:p>
        </p:txBody>
      </p:sp>
    </p:spTree>
    <p:extLst>
      <p:ext uri="{BB962C8B-B14F-4D97-AF65-F5344CB8AC3E}">
        <p14:creationId xmlns:p14="http://schemas.microsoft.com/office/powerpoint/2010/main" val="4189997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方正卡通简体" panose="03000509000000000000" pitchFamily="65" charset="-122"/>
                <a:ea typeface="方正卡通简体" panose="03000509000000000000" pitchFamily="65" charset="-122"/>
              </a:rPr>
              <a:t>轴向约束防止折纸表面的拉伸和压缩</a:t>
            </a:r>
            <a:endParaRPr lang="en-US" altLang="zh-CN" sz="1200" dirty="0">
              <a:solidFill>
                <a:schemeClr val="bg1"/>
              </a:solidFill>
              <a:latin typeface="方正卡通简体" panose="03000509000000000000" pitchFamily="65" charset="-122"/>
              <a:ea typeface="方正卡通简体" panose="03000509000000000000" pitchFamily="65" charset="-122"/>
            </a:endParaRPr>
          </a:p>
          <a:p>
            <a:r>
              <a:rPr lang="zh-CN" altLang="en-US" sz="1200" dirty="0">
                <a:solidFill>
                  <a:schemeClr val="bg1"/>
                </a:solidFill>
                <a:latin typeface="方正卡通简体" panose="03000509000000000000" pitchFamily="65" charset="-122"/>
                <a:ea typeface="方正卡通简体" panose="03000509000000000000" pitchFamily="65" charset="-122"/>
              </a:rPr>
              <a:t>二面角约束限制并驱动折叠</a:t>
            </a:r>
            <a:endParaRPr lang="en-US" altLang="zh-CN" sz="1200" dirty="0">
              <a:solidFill>
                <a:schemeClr val="bg1"/>
              </a:solidFill>
              <a:latin typeface="方正卡通简体" panose="03000509000000000000" pitchFamily="65" charset="-122"/>
              <a:ea typeface="方正卡通简体" panose="03000509000000000000" pitchFamily="65" charset="-122"/>
            </a:endParaRPr>
          </a:p>
          <a:p>
            <a:r>
              <a:rPr lang="zh-CN" altLang="en-US" sz="1200" dirty="0">
                <a:solidFill>
                  <a:schemeClr val="bg1"/>
                </a:solidFill>
                <a:latin typeface="方正卡通简体" panose="03000509000000000000" pitchFamily="65" charset="-122"/>
                <a:ea typeface="方正卡通简体" panose="03000509000000000000" pitchFamily="65" charset="-122"/>
              </a:rPr>
              <a:t>面约束防止表面剪切</a:t>
            </a:r>
            <a:endParaRPr lang="en-US" altLang="zh-CN" sz="1200" dirty="0">
              <a:solidFill>
                <a:schemeClr val="bg1"/>
              </a:solidFill>
              <a:latin typeface="方正卡通简体" panose="03000509000000000000" pitchFamily="65" charset="-122"/>
              <a:ea typeface="方正卡通简体" panose="03000509000000000000" pitchFamily="65"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bg1"/>
                </a:solidFill>
                <a:latin typeface="方正卡通简体" panose="03000509000000000000" pitchFamily="65" charset="-122"/>
                <a:ea typeface="方正卡通简体" panose="03000509000000000000" pitchFamily="65" charset="-122"/>
              </a:rPr>
              <a:t>在真正模拟时，选用更加准确的质量值</a:t>
            </a:r>
            <a:r>
              <a:rPr lang="zh-CN" altLang="en-US" sz="1200" dirty="0">
                <a:solidFill>
                  <a:schemeClr val="bg1"/>
                </a:solidFill>
                <a:latin typeface="方正卡通简体" panose="03000509000000000000" pitchFamily="65" charset="-122"/>
                <a:ea typeface="方正卡通简体" panose="03000509000000000000" pitchFamily="65" charset="-122"/>
              </a:rPr>
              <a:t>，并加入粘性阻尼，</a:t>
            </a:r>
            <a:r>
              <a:rPr lang="zh-CN" altLang="zh-CN" sz="1200" dirty="0">
                <a:solidFill>
                  <a:schemeClr val="bg1"/>
                </a:solidFill>
                <a:latin typeface="方正卡通简体" panose="03000509000000000000" pitchFamily="65" charset="-122"/>
                <a:ea typeface="方正卡通简体" panose="03000509000000000000" pitchFamily="65" charset="-122"/>
              </a:rPr>
              <a:t>可以获得更加真实的力学模拟效果</a:t>
            </a:r>
            <a:endParaRPr lang="zh-CN" altLang="en-US" sz="1200" dirty="0">
              <a:solidFill>
                <a:schemeClr val="bg1"/>
              </a:solidFill>
              <a:latin typeface="方正卡通简体" panose="03000509000000000000" pitchFamily="65" charset="-122"/>
              <a:ea typeface="方正卡通简体" panose="03000509000000000000" pitchFamily="65" charset="-122"/>
            </a:endParaRPr>
          </a:p>
          <a:p>
            <a:endParaRPr lang="zh-CN" altLang="en-US" sz="1200" dirty="0">
              <a:solidFill>
                <a:schemeClr val="bg1"/>
              </a:solidFill>
              <a:latin typeface="方正卡通简体" panose="03000509000000000000" pitchFamily="65" charset="-122"/>
              <a:ea typeface="方正卡通简体" panose="03000509000000000000" pitchFamily="65" charset="-122"/>
            </a:endParaRP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16</a:t>
            </a:fld>
            <a:endParaRPr lang="zh-CN" altLang="en-US"/>
          </a:p>
        </p:txBody>
      </p:sp>
    </p:spTree>
    <p:extLst>
      <p:ext uri="{BB962C8B-B14F-4D97-AF65-F5344CB8AC3E}">
        <p14:creationId xmlns:p14="http://schemas.microsoft.com/office/powerpoint/2010/main" val="303909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轴向约束目的是为了防止折叠期间折纸表面的拉伸和压缩。</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beam element</a:t>
            </a:r>
            <a:r>
              <a:rPr lang="zh-CN" altLang="en-US" sz="1200" b="0" i="0" kern="1200" dirty="0">
                <a:solidFill>
                  <a:schemeClr val="tx1"/>
                </a:solidFill>
                <a:effectLst/>
                <a:latin typeface="+mn-lt"/>
                <a:ea typeface="+mn-ea"/>
                <a:cs typeface="+mn-cs"/>
              </a:rPr>
              <a:t>的运动类似于线性弹性弹簧，其仅在其轴向方向上施加力。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通过计算每根梁轴向上的力（局部坐标），再转换为全局坐标上的力，最后施加到</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上来实现轴向约束。</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17</a:t>
            </a:fld>
            <a:endParaRPr lang="zh-CN" altLang="en-US"/>
          </a:p>
        </p:txBody>
      </p:sp>
    </p:spTree>
    <p:extLst>
      <p:ext uri="{BB962C8B-B14F-4D97-AF65-F5344CB8AC3E}">
        <p14:creationId xmlns:p14="http://schemas.microsoft.com/office/powerpoint/2010/main" val="125057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通过增加对网格的三角形面之间二面角的约束，来驱动和约束折叠。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角度约束被建模为线性弹性扭转弹簧（</a:t>
            </a:r>
            <a:r>
              <a:rPr lang="en-US" altLang="zh-CN" sz="1200" b="0" i="0" kern="1200" dirty="0">
                <a:solidFill>
                  <a:schemeClr val="tx1"/>
                </a:solidFill>
                <a:effectLst/>
                <a:latin typeface="+mn-lt"/>
                <a:ea typeface="+mn-ea"/>
                <a:cs typeface="+mn-cs"/>
              </a:rPr>
              <a:t>linear-elastic torsional springs</a:t>
            </a:r>
            <a:r>
              <a:rPr lang="zh-CN" altLang="en-US" sz="1200" b="0" i="0" kern="1200" dirty="0">
                <a:solidFill>
                  <a:schemeClr val="tx1"/>
                </a:solidFill>
                <a:effectLst/>
                <a:latin typeface="+mn-lt"/>
                <a:ea typeface="+mn-ea"/>
                <a:cs typeface="+mn-cs"/>
              </a:rPr>
              <a:t>），将相邻三角形面朝向某个目标折叠角度驱动</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18</a:t>
            </a:fld>
            <a:endParaRPr lang="zh-CN" altLang="en-US"/>
          </a:p>
        </p:txBody>
      </p:sp>
    </p:spTree>
    <p:extLst>
      <p:ext uri="{BB962C8B-B14F-4D97-AF65-F5344CB8AC3E}">
        <p14:creationId xmlns:p14="http://schemas.microsoft.com/office/powerpoint/2010/main" val="3362383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仅使用轴向约束和角度约束，就可以进行折叠的模拟了。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然而这样的模拟会有折叠的表面剪切的问题。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在网格的三角形面的每个内角上增加约束有助于防止折叠表面的剪切，特别是对于高纵横比三角形。约束。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19</a:t>
            </a:fld>
            <a:endParaRPr lang="zh-CN" altLang="en-US"/>
          </a:p>
        </p:txBody>
      </p:sp>
    </p:spTree>
    <p:extLst>
      <p:ext uri="{BB962C8B-B14F-4D97-AF65-F5344CB8AC3E}">
        <p14:creationId xmlns:p14="http://schemas.microsoft.com/office/powerpoint/2010/main" val="447334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333333"/>
                </a:solidFill>
                <a:latin typeface="Consolas" panose="020B0609020204030204" pitchFamily="49" charset="0"/>
                <a:ea typeface="方正卡通简体" panose="03000509000000000000" pitchFamily="65" charset="-122"/>
              </a:rPr>
              <a:t>GPU</a:t>
            </a:r>
            <a:r>
              <a:rPr lang="en-US" altLang="zh-CN" sz="1200" dirty="0">
                <a:solidFill>
                  <a:srgbClr val="333333"/>
                </a:solidFill>
                <a:latin typeface="方正卡通简体" panose="03000509000000000000" pitchFamily="65" charset="-122"/>
                <a:ea typeface="方正卡通简体" panose="03000509000000000000" pitchFamily="65" charset="-122"/>
              </a:rPr>
              <a:t>: </a:t>
            </a:r>
            <a:r>
              <a:rPr lang="zh-CN" altLang="zh-CN" sz="1200" dirty="0">
                <a:solidFill>
                  <a:srgbClr val="333333"/>
                </a:solidFill>
                <a:latin typeface="方正卡通简体" panose="03000509000000000000" pitchFamily="65" charset="-122"/>
                <a:ea typeface="方正卡通简体" panose="03000509000000000000" pitchFamily="65" charset="-122"/>
              </a:rPr>
              <a:t>快速完成图像处理</a:t>
            </a:r>
            <a:endParaRPr lang="en-US" altLang="zh-CN" sz="1200" dirty="0">
              <a:solidFill>
                <a:srgbClr val="333333"/>
              </a:solidFill>
              <a:latin typeface="方正卡通简体" panose="03000509000000000000" pitchFamily="65" charset="-122"/>
              <a:ea typeface="方正卡通简体" panose="03000509000000000000" pitchFamily="65" charset="-122"/>
            </a:endParaRPr>
          </a:p>
          <a:p>
            <a:r>
              <a:rPr lang="zh-CN" altLang="zh-CN" sz="1200" dirty="0">
                <a:solidFill>
                  <a:srgbClr val="333333"/>
                </a:solidFill>
                <a:latin typeface="方正卡通简体" panose="03000509000000000000" pitchFamily="65" charset="-122"/>
                <a:ea typeface="方正卡通简体" panose="03000509000000000000" pitchFamily="65" charset="-122"/>
              </a:rPr>
              <a:t>简化逻辑控制</a:t>
            </a:r>
            <a:r>
              <a:rPr lang="en-US" altLang="zh-CN" sz="1200" dirty="0">
                <a:solidFill>
                  <a:srgbClr val="333333"/>
                </a:solidFill>
                <a:latin typeface="方正卡通简体" panose="03000509000000000000" pitchFamily="65" charset="-122"/>
                <a:ea typeface="方正卡通简体" panose="03000509000000000000" pitchFamily="65" charset="-122"/>
              </a:rPr>
              <a:t> &amp; </a:t>
            </a:r>
            <a:r>
              <a:rPr lang="zh-CN" altLang="zh-CN" sz="1200" dirty="0">
                <a:solidFill>
                  <a:srgbClr val="333333"/>
                </a:solidFill>
                <a:latin typeface="方正卡通简体" panose="03000509000000000000" pitchFamily="65" charset="-122"/>
                <a:ea typeface="方正卡通简体" panose="03000509000000000000" pitchFamily="65" charset="-122"/>
              </a:rPr>
              <a:t>增加运算单元</a:t>
            </a:r>
            <a:r>
              <a:rPr lang="en-US" altLang="zh-CN" sz="1200" dirty="0">
                <a:solidFill>
                  <a:srgbClr val="333333"/>
                </a:solidFill>
                <a:latin typeface="方正卡通简体" panose="03000509000000000000" pitchFamily="65" charset="-122"/>
                <a:ea typeface="方正卡通简体" panose="03000509000000000000" pitchFamily="65" charset="-122"/>
              </a:rPr>
              <a:t>:</a:t>
            </a:r>
          </a:p>
          <a:p>
            <a:r>
              <a:rPr lang="zh-CN" altLang="zh-CN" sz="1200" dirty="0">
                <a:solidFill>
                  <a:srgbClr val="333333"/>
                </a:solidFill>
                <a:latin typeface="方正卡通简体" panose="03000509000000000000" pitchFamily="65" charset="-122"/>
                <a:ea typeface="方正卡通简体" panose="03000509000000000000" pitchFamily="65" charset="-122"/>
              </a:rPr>
              <a:t>高性能的并行计算</a:t>
            </a:r>
            <a:endParaRPr lang="zh-CN" altLang="en-US" sz="1200" dirty="0">
              <a:solidFill>
                <a:schemeClr val="bg1"/>
              </a:solidFill>
              <a:latin typeface="方正卡通简体" panose="03000509000000000000" pitchFamily="65" charset="-122"/>
              <a:ea typeface="方正卡通简体" panose="03000509000000000000" pitchFamily="65" charset="-122"/>
            </a:endParaRP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20</a:t>
            </a:fld>
            <a:endParaRPr lang="zh-CN" altLang="en-US"/>
          </a:p>
        </p:txBody>
      </p:sp>
    </p:spTree>
    <p:extLst>
      <p:ext uri="{BB962C8B-B14F-4D97-AF65-F5344CB8AC3E}">
        <p14:creationId xmlns:p14="http://schemas.microsoft.com/office/powerpoint/2010/main" val="212669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a:t>
            </a:fld>
            <a:endParaRPr lang="zh-CN" altLang="en-US"/>
          </a:p>
        </p:txBody>
      </p:sp>
    </p:spTree>
    <p:extLst>
      <p:ext uri="{BB962C8B-B14F-4D97-AF65-F5344CB8AC3E}">
        <p14:creationId xmlns:p14="http://schemas.microsoft.com/office/powerpoint/2010/main" val="1858349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333333"/>
                </a:solidFill>
                <a:latin typeface="方正卡通简体" panose="03000509000000000000" pitchFamily="65" charset="-122"/>
                <a:ea typeface="方正卡通简体" panose="03000509000000000000" pitchFamily="65" charset="-122"/>
              </a:rPr>
              <a:t>要在GPU运行我们自己设定的逻辑也需要通过shader，</a:t>
            </a:r>
            <a:endParaRPr lang="en-US" altLang="zh-CN" sz="1200" dirty="0">
              <a:solidFill>
                <a:srgbClr val="333333"/>
              </a:solidFill>
              <a:latin typeface="方正卡通简体" panose="03000509000000000000" pitchFamily="65" charset="-122"/>
              <a:ea typeface="方正卡通简体" panose="03000509000000000000" pitchFamily="65" charset="-122"/>
            </a:endParaRPr>
          </a:p>
          <a:p>
            <a:r>
              <a:rPr lang="zh-CN" altLang="zh-CN" sz="1200" dirty="0">
                <a:solidFill>
                  <a:srgbClr val="333333"/>
                </a:solidFill>
                <a:latin typeface="方正卡通简体" panose="03000509000000000000" pitchFamily="65" charset="-122"/>
                <a:ea typeface="方正卡通简体" panose="03000509000000000000" pitchFamily="65" charset="-122"/>
              </a:rPr>
              <a:t>不过和传统的shader的不同之处在于，</a:t>
            </a:r>
            <a:endParaRPr lang="en-US" altLang="zh-CN" sz="1200" dirty="0">
              <a:solidFill>
                <a:srgbClr val="333333"/>
              </a:solidFill>
              <a:latin typeface="方正卡通简体" panose="03000509000000000000" pitchFamily="65" charset="-122"/>
              <a:ea typeface="方正卡通简体" panose="03000509000000000000" pitchFamily="65" charset="-122"/>
            </a:endParaRPr>
          </a:p>
          <a:p>
            <a:r>
              <a:rPr lang="zh-CN" altLang="zh-CN" sz="1200" dirty="0">
                <a:solidFill>
                  <a:srgbClr val="333333"/>
                </a:solidFill>
                <a:latin typeface="方正卡通简体" panose="03000509000000000000" pitchFamily="65" charset="-122"/>
                <a:ea typeface="方正卡通简体" panose="03000509000000000000" pitchFamily="65" charset="-122"/>
              </a:rPr>
              <a:t>compute shader并非传统的渲染流水线中的一个阶段，</a:t>
            </a:r>
            <a:endParaRPr lang="en-US" altLang="zh-CN" sz="1200" dirty="0">
              <a:solidFill>
                <a:srgbClr val="333333"/>
              </a:solidFill>
              <a:latin typeface="方正卡通简体" panose="03000509000000000000" pitchFamily="65" charset="-122"/>
              <a:ea typeface="方正卡通简体" panose="03000509000000000000" pitchFamily="65" charset="-122"/>
            </a:endParaRPr>
          </a:p>
          <a:p>
            <a:r>
              <a:rPr lang="zh-CN" altLang="zh-CN" sz="1200" dirty="0">
                <a:solidFill>
                  <a:srgbClr val="333333"/>
                </a:solidFill>
                <a:latin typeface="方正卡通简体" panose="03000509000000000000" pitchFamily="65" charset="-122"/>
                <a:ea typeface="方正卡通简体" panose="03000509000000000000" pitchFamily="65" charset="-122"/>
              </a:rPr>
              <a:t>相反它主要用来计算原本由CPU处理的通用计算任务</a:t>
            </a:r>
            <a:r>
              <a:rPr lang="zh-CN" altLang="zh-CN" sz="500" dirty="0">
                <a:latin typeface="方正卡通简体" panose="03000509000000000000" pitchFamily="65" charset="-122"/>
                <a:ea typeface="方正卡通简体" panose="03000509000000000000" pitchFamily="65" charset="-122"/>
              </a:rPr>
              <a:t> </a:t>
            </a:r>
            <a:endParaRPr lang="zh-CN" altLang="zh-CN" sz="1800" dirty="0">
              <a:latin typeface="方正卡通简体" panose="03000509000000000000" pitchFamily="65" charset="-122"/>
              <a:ea typeface="方正卡通简体" panose="03000509000000000000" pitchFamily="65" charset="-122"/>
            </a:endParaRPr>
          </a:p>
          <a:p>
            <a:endParaRPr lang="zh-CN" altLang="en-US" sz="1200" dirty="0">
              <a:solidFill>
                <a:schemeClr val="bg1"/>
              </a:solidFill>
              <a:latin typeface="方正卡通简体" panose="03000509000000000000" pitchFamily="65" charset="-122"/>
              <a:ea typeface="方正卡通简体" panose="03000509000000000000" pitchFamily="65" charset="-122"/>
            </a:endParaRP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21</a:t>
            </a:fld>
            <a:endParaRPr lang="zh-CN" altLang="en-US"/>
          </a:p>
        </p:txBody>
      </p:sp>
    </p:spTree>
    <p:extLst>
      <p:ext uri="{BB962C8B-B14F-4D97-AF65-F5344CB8AC3E}">
        <p14:creationId xmlns:p14="http://schemas.microsoft.com/office/powerpoint/2010/main" val="53331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333333"/>
                </a:solidFill>
                <a:latin typeface="Arial" panose="020B0604020202020204" pitchFamily="34" charset="0"/>
                <a:ea typeface="Open Sans"/>
              </a:rPr>
              <a:t>Gpu Instance是一种用来提高渲染大量物体效率的技术，如果绘制1000个物体，它将一个模型的vbo提交一次给显卡，至于1000个物体不同的位置，状态，颜色等等将他们整合成一个per instance attribute的buffer给gpu，默认情况下，多个一样的模型会被动态批次合并优化掉</a:t>
            </a:r>
            <a:r>
              <a:rPr lang="zh-CN" altLang="zh-CN" sz="500" dirty="0">
                <a:latin typeface="Arial" panose="020B0604020202020204" pitchFamily="34" charset="0"/>
              </a:rPr>
              <a:t> </a:t>
            </a:r>
            <a:endParaRPr lang="zh-CN" altLang="zh-CN" sz="1800" dirty="0">
              <a:latin typeface="Arial" panose="020B0604020202020204" pitchFamily="34" charset="0"/>
            </a:endParaRPr>
          </a:p>
          <a:p>
            <a:endParaRPr lang="zh-CN" altLang="en-US" sz="1200" dirty="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22</a:t>
            </a:fld>
            <a:endParaRPr lang="zh-CN" altLang="en-US"/>
          </a:p>
        </p:txBody>
      </p:sp>
    </p:spTree>
    <p:extLst>
      <p:ext uri="{BB962C8B-B14F-4D97-AF65-F5344CB8AC3E}">
        <p14:creationId xmlns:p14="http://schemas.microsoft.com/office/powerpoint/2010/main" val="223904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23</a:t>
            </a:fld>
            <a:endParaRPr lang="zh-CN" altLang="en-US"/>
          </a:p>
        </p:txBody>
      </p:sp>
    </p:spTree>
    <p:extLst>
      <p:ext uri="{BB962C8B-B14F-4D97-AF65-F5344CB8AC3E}">
        <p14:creationId xmlns:p14="http://schemas.microsoft.com/office/powerpoint/2010/main" val="109471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24</a:t>
            </a:fld>
            <a:endParaRPr lang="zh-CN" altLang="en-US"/>
          </a:p>
        </p:txBody>
      </p:sp>
    </p:spTree>
    <p:extLst>
      <p:ext uri="{BB962C8B-B14F-4D97-AF65-F5344CB8AC3E}">
        <p14:creationId xmlns:p14="http://schemas.microsoft.com/office/powerpoint/2010/main" val="1477716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25</a:t>
            </a:fld>
            <a:endParaRPr lang="zh-CN" altLang="en-US"/>
          </a:p>
        </p:txBody>
      </p:sp>
    </p:spTree>
    <p:extLst>
      <p:ext uri="{BB962C8B-B14F-4D97-AF65-F5344CB8AC3E}">
        <p14:creationId xmlns:p14="http://schemas.microsoft.com/office/powerpoint/2010/main" val="3148504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26</a:t>
            </a:fld>
            <a:endParaRPr lang="zh-CN" altLang="en-US"/>
          </a:p>
        </p:txBody>
      </p:sp>
    </p:spTree>
    <p:extLst>
      <p:ext uri="{BB962C8B-B14F-4D97-AF65-F5344CB8AC3E}">
        <p14:creationId xmlns:p14="http://schemas.microsoft.com/office/powerpoint/2010/main" val="404092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环境下的折纸模拟和交互可以提供更直观的方式来编辑折痕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并强化几何约束。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仿真也提供了一种逆向的设计方法，可以根据用户指定的折纸目标利用计算工具来生成对应的折痕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4</a:t>
            </a:fld>
            <a:endParaRPr lang="zh-CN" altLang="en-US"/>
          </a:p>
        </p:txBody>
      </p:sp>
    </p:spTree>
    <p:extLst>
      <p:ext uri="{BB962C8B-B14F-4D97-AF65-F5344CB8AC3E}">
        <p14:creationId xmlns:p14="http://schemas.microsoft.com/office/powerpoint/2010/main" val="85726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折纸不仅仅是一种有趣的游戏，其中也蕴含着许多知识，如几何、拓扑变换、微积分等。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对折纸的过程进行物理建模可以更好地理解折痕是如何影响其折叠形状和状态的</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5</a:t>
            </a:fld>
            <a:endParaRPr lang="zh-CN" altLang="en-US"/>
          </a:p>
        </p:txBody>
      </p:sp>
    </p:spTree>
    <p:extLst>
      <p:ext uri="{BB962C8B-B14F-4D97-AF65-F5344CB8AC3E}">
        <p14:creationId xmlns:p14="http://schemas.microsoft.com/office/powerpoint/2010/main" val="871664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我们的工作旨在创建一个快速、交互式的</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模拟环境，能够支持用户基于一张有折痕的纸，</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参照提示进行折叠，完成完成具有真实感的、符合几何约束和现实情况的折纸作品。</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6</a:t>
            </a:fld>
            <a:endParaRPr lang="zh-CN" altLang="en-US"/>
          </a:p>
        </p:txBody>
      </p:sp>
    </p:spTree>
    <p:extLst>
      <p:ext uri="{BB962C8B-B14F-4D97-AF65-F5344CB8AC3E}">
        <p14:creationId xmlns:p14="http://schemas.microsoft.com/office/powerpoint/2010/main" val="175613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7</a:t>
            </a:fld>
            <a:endParaRPr lang="zh-CN" altLang="en-US"/>
          </a:p>
        </p:txBody>
      </p:sp>
    </p:spTree>
    <p:extLst>
      <p:ext uri="{BB962C8B-B14F-4D97-AF65-F5344CB8AC3E}">
        <p14:creationId xmlns:p14="http://schemas.microsoft.com/office/powerpoint/2010/main" val="277325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实现基本纸张的模拟，能够支持纸张弯曲、折叠、裁剪，并在变形过程中维持拓扑结构；</a:t>
            </a:r>
          </a:p>
          <a:p>
            <a:r>
              <a:rPr lang="zh-CN" altLang="en-US" sz="1200" b="0" i="0" kern="1200" dirty="0">
                <a:solidFill>
                  <a:schemeClr val="tx1"/>
                </a:solidFill>
                <a:effectLst/>
                <a:latin typeface="+mn-lt"/>
                <a:ea typeface="+mn-ea"/>
                <a:cs typeface="+mn-cs"/>
              </a:rPr>
              <a:t>能够通过</a:t>
            </a:r>
            <a:r>
              <a:rPr lang="zh-CN" altLang="en-US" sz="1200" b="1" i="0" kern="1200" dirty="0">
                <a:solidFill>
                  <a:schemeClr val="tx1"/>
                </a:solidFill>
                <a:effectLst/>
                <a:latin typeface="+mn-lt"/>
                <a:ea typeface="+mn-ea"/>
                <a:cs typeface="+mn-cs"/>
              </a:rPr>
              <a:t>物理地模拟纸张</a:t>
            </a:r>
            <a:r>
              <a:rPr lang="zh-CN" altLang="en-US" sz="1200" b="0" i="0" kern="1200" dirty="0">
                <a:solidFill>
                  <a:schemeClr val="tx1"/>
                </a:solidFill>
                <a:effectLst/>
                <a:latin typeface="+mn-lt"/>
                <a:ea typeface="+mn-ea"/>
                <a:cs typeface="+mn-cs"/>
              </a:rPr>
              <a:t>受力时候的形态变化，从而折叠形变过程中保持纸张形状，维持面片、角度的约束；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8</a:t>
            </a:fld>
            <a:endParaRPr lang="zh-CN" altLang="en-US"/>
          </a:p>
        </p:txBody>
      </p:sp>
    </p:spTree>
    <p:extLst>
      <p:ext uri="{BB962C8B-B14F-4D97-AF65-F5344CB8AC3E}">
        <p14:creationId xmlns:p14="http://schemas.microsoft.com/office/powerpoint/2010/main" val="2611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支持至少几种基本的折纸模型（如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Examples/Origami/Flapping Bird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支持有一定裁剪的折纸模型（如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Example/Popups </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9</a:t>
            </a:fld>
            <a:endParaRPr lang="zh-CN" altLang="en-US"/>
          </a:p>
        </p:txBody>
      </p:sp>
    </p:spTree>
    <p:extLst>
      <p:ext uri="{BB962C8B-B14F-4D97-AF65-F5344CB8AC3E}">
        <p14:creationId xmlns:p14="http://schemas.microsoft.com/office/powerpoint/2010/main" val="367924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能够支持用户通过基于 </a:t>
            </a:r>
            <a:r>
              <a:rPr lang="en-US" altLang="zh-CN" sz="1200" b="0" i="0" kern="1200" dirty="0">
                <a:solidFill>
                  <a:schemeClr val="tx1"/>
                </a:solidFill>
                <a:effectLst/>
                <a:latin typeface="+mn-lt"/>
                <a:ea typeface="+mn-ea"/>
                <a:cs typeface="+mn-cs"/>
              </a:rPr>
              <a:t>VR </a:t>
            </a:r>
            <a:r>
              <a:rPr lang="zh-CN" altLang="en-US" sz="1200" b="0" i="0" kern="1200" dirty="0">
                <a:solidFill>
                  <a:schemeClr val="tx1"/>
                </a:solidFill>
                <a:effectLst/>
                <a:latin typeface="+mn-lt"/>
                <a:ea typeface="+mn-ea"/>
                <a:cs typeface="+mn-cs"/>
              </a:rPr>
              <a:t>的交互，自由地从一张白纸折叠出一定的折纸作品；</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10</a:t>
            </a:fld>
            <a:endParaRPr lang="zh-CN" altLang="en-US"/>
          </a:p>
        </p:txBody>
      </p:sp>
    </p:spTree>
    <p:extLst>
      <p:ext uri="{BB962C8B-B14F-4D97-AF65-F5344CB8AC3E}">
        <p14:creationId xmlns:p14="http://schemas.microsoft.com/office/powerpoint/2010/main" val="3757281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76C56B2-C714-4AD3-9AC2-A329EABF8F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8071436"/>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0DB1A-DED3-440B-9D77-AF127009D6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A6018B0-3D9E-4451-821F-E91308EB4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B14FD1-EB2F-4EFA-B3D2-EF7D94860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1C8CEE-1706-4479-A59B-FCA017E9F857}"/>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6007425E-9DDF-4422-AA3D-5A192908B3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3C1EE2-68B6-4A1F-91AD-94BBAAC5A7A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550598595"/>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CC912-D33A-40EB-AF3D-F50C1D0C07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8FEA1B-51B7-49E4-8A10-8618056E425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526736-09D0-4A6A-BC89-05A1FA66D020}"/>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7592CCCE-9D1B-4463-8197-ED57746995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6E8D6B-0E19-4698-8525-94EAE317167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451241066"/>
      </p:ext>
    </p:extLst>
  </p:cSld>
  <p:clrMapOvr>
    <a:masterClrMapping/>
  </p:clrMapOvr>
  <p:transition spd="med" advClick="0"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8" name="矩形 7"/>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竖排标题 1">
            <a:extLst>
              <a:ext uri="{FF2B5EF4-FFF2-40B4-BE49-F238E27FC236}">
                <a16:creationId xmlns:a16="http://schemas.microsoft.com/office/drawing/2014/main" id="{124B57DC-2143-4BCB-894A-DF9F6D585F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BEAFDC-A5AD-4119-A1FB-E84E44DCE9C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715764-C1B5-4D9C-8C0E-4F6DBF95DA0D}"/>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42459523-A741-474D-B7D6-EFDF368C06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697934-6942-462B-B8F7-EA007A8ABA57}"/>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811478281"/>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DDC37-A61B-48CC-8C3A-7E31E12F7C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057344767"/>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DDC37-A61B-48CC-8C3A-7E31E12F7C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17" name="矩形 16">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597591715"/>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C8B34-E9B2-4163-BA12-6D3F7EA6F8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4C996A-4645-41BA-A7AF-8F7B3E1CC0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BEA8A82-6216-4A09-8A7C-F32C4475E352}"/>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6E049552-D90D-4219-80B7-3A67316714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C8EE89-E1E3-4BBC-8277-B71A86A4FA6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186066360"/>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7A3AA-0420-4525-8DF1-AC007945DF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CBB450-A7D3-4C3C-B7C3-C13E352F17C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17157D3-59A7-422C-9F27-1FC5B715C2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C8A770-3BC6-4C7F-A175-BDCC2F532135}"/>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B2FA2586-90CA-4DC1-B772-2694D19BDC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5C77F8-993D-47B6-9FB9-9138C4A1A5BA}"/>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583966503"/>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699DE-746C-49E2-85E8-1DCAEAB21B5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A6D47DE-6193-4BA4-B905-C55FAFD30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CBD07D1-E9C7-4D97-8813-677AD921619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A0902EC-BABB-4CF7-A1A3-03F7903A2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4C3DB8A-9E37-4040-9CBE-0F8F4003E42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B6F152-5202-4192-80BC-37FC0996801F}"/>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8" name="页脚占位符 7">
            <a:extLst>
              <a:ext uri="{FF2B5EF4-FFF2-40B4-BE49-F238E27FC236}">
                <a16:creationId xmlns:a16="http://schemas.microsoft.com/office/drawing/2014/main" id="{7E887412-F307-4DA3-8F83-0AFA3B8EE5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1FC945E-7B85-4BBA-A074-1E2D1554AC4D}"/>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2890840701"/>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3D3BC-4A04-4390-A3B8-F04606F55A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6CC0E-DD9F-4727-B7ED-EE35C1C0D05A}"/>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4" name="页脚占位符 3">
            <a:extLst>
              <a:ext uri="{FF2B5EF4-FFF2-40B4-BE49-F238E27FC236}">
                <a16:creationId xmlns:a16="http://schemas.microsoft.com/office/drawing/2014/main" id="{8790846C-4D7B-4D88-AE3C-062B180CFA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6AFBDC-7070-4497-9EF1-75B2224AE80F}"/>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431937346"/>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9C1CD3-C8EE-4379-BB57-2446326BBF66}"/>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3" name="页脚占位符 2">
            <a:extLst>
              <a:ext uri="{FF2B5EF4-FFF2-40B4-BE49-F238E27FC236}">
                <a16:creationId xmlns:a16="http://schemas.microsoft.com/office/drawing/2014/main" id="{15D8BD52-511D-4464-A924-6D46142027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15346BE-D50D-4381-9EF7-3807C7FC9D94}"/>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08542690"/>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1DFF8-A7D9-48A0-9EAE-75DA08A5EA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D126B9-FCA1-4EBC-BCD1-DE68DE78E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65562D9-C411-4772-854D-F64E694E8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AD6FE58-BA06-4687-B639-1591D5BAFDD3}"/>
              </a:ext>
            </a:extLst>
          </p:cNvPr>
          <p:cNvSpPr>
            <a:spLocks noGrp="1"/>
          </p:cNvSpPr>
          <p:nvPr>
            <p:ph type="dt" sz="half" idx="10"/>
          </p:nvPr>
        </p:nvSpPr>
        <p:spPr/>
        <p:txBody>
          <a:bodyPr/>
          <a:lstStyle/>
          <a:p>
            <a:fld id="{379E3C87-DEAF-4467-9B88-FB35CDA2289E}"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01D799CB-1F23-4909-9162-7ED1EC5CC9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48E0E7-96B9-4845-9432-025059C777E6}"/>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90735393"/>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D7DFB0-39F8-4950-BB31-87D69D7FD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F22EA1-9DCF-44C1-AA63-5A9E93992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77302E-4E14-43EA-87ED-03C064588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E3C87-DEAF-4467-9B88-FB35CDA2289E}"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41F433D1-7641-4A04-B9FB-B51163CA5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21C07DD-9B67-431D-81DB-8FF2AABC0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94593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3.emf"/><Relationship Id="rId7" Type="http://schemas.openxmlformats.org/officeDocument/2006/relationships/image" Target="../media/image25.emf"/><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4.emf"/><Relationship Id="rId5" Type="http://schemas.openxmlformats.org/officeDocument/2006/relationships/image" Target="../media/image14.emf"/><Relationship Id="rId10" Type="http://schemas.openxmlformats.org/officeDocument/2006/relationships/image" Target="../media/image23.emf"/><Relationship Id="rId4" Type="http://schemas.openxmlformats.org/officeDocument/2006/relationships/image" Target="../media/image2.png"/><Relationship Id="rId9"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42.gif"/><Relationship Id="rId3" Type="http://schemas.openxmlformats.org/officeDocument/2006/relationships/image" Target="../media/image12.png"/><Relationship Id="rId7" Type="http://schemas.openxmlformats.org/officeDocument/2006/relationships/image" Target="../media/image14.emf"/><Relationship Id="rId12" Type="http://schemas.openxmlformats.org/officeDocument/2006/relationships/image" Target="../media/image41.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image" Target="../media/image24.emf"/><Relationship Id="rId4" Type="http://schemas.openxmlformats.org/officeDocument/2006/relationships/image" Target="../media/image40.emf"/><Relationship Id="rId9"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25.emf"/><Relationship Id="rId3" Type="http://schemas.openxmlformats.org/officeDocument/2006/relationships/image" Target="../media/image11.png"/><Relationship Id="rId7" Type="http://schemas.openxmlformats.org/officeDocument/2006/relationships/image" Target="../media/image7.emf"/><Relationship Id="rId12"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23.emf"/><Relationship Id="rId5" Type="http://schemas.openxmlformats.org/officeDocument/2006/relationships/image" Target="../media/image14.emf"/><Relationship Id="rId10" Type="http://schemas.openxmlformats.org/officeDocument/2006/relationships/image" Target="../media/image22.emf"/><Relationship Id="rId4" Type="http://schemas.openxmlformats.org/officeDocument/2006/relationships/image" Target="../media/image13.emf"/><Relationship Id="rId9" Type="http://schemas.openxmlformats.org/officeDocument/2006/relationships/image" Target="../media/image8.emf"/></Relationships>
</file>

<file path=ppt/slides/_rels/slide1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44.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7.emf"/><Relationship Id="rId10" Type="http://schemas.openxmlformats.org/officeDocument/2006/relationships/image" Target="../media/image6.emf"/><Relationship Id="rId4" Type="http://schemas.openxmlformats.org/officeDocument/2006/relationships/image" Target="../media/image11.png"/><Relationship Id="rId9" Type="http://schemas.openxmlformats.org/officeDocument/2006/relationships/image" Target="../media/image5.emf"/><Relationship Id="rId14"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2.jpg"/><Relationship Id="rId3" Type="http://schemas.openxmlformats.org/officeDocument/2006/relationships/image" Target="../media/image14.emf"/><Relationship Id="rId7" Type="http://schemas.openxmlformats.org/officeDocument/2006/relationships/image" Target="../media/image5.emf"/><Relationship Id="rId12"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23.emf"/><Relationship Id="rId5" Type="http://schemas.openxmlformats.org/officeDocument/2006/relationships/image" Target="../media/image45.png"/><Relationship Id="rId10" Type="http://schemas.openxmlformats.org/officeDocument/2006/relationships/image" Target="../media/image22.emf"/><Relationship Id="rId4" Type="http://schemas.openxmlformats.org/officeDocument/2006/relationships/image" Target="../media/image13.emf"/><Relationship Id="rId9" Type="http://schemas.openxmlformats.org/officeDocument/2006/relationships/image" Target="../media/image8.emf"/></Relationships>
</file>

<file path=ppt/slides/_rels/slide1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10" Type="http://schemas.openxmlformats.org/officeDocument/2006/relationships/image" Target="../media/image24.emf"/><Relationship Id="rId4" Type="http://schemas.openxmlformats.org/officeDocument/2006/relationships/image" Target="../media/image46.png"/><Relationship Id="rId9" Type="http://schemas.openxmlformats.org/officeDocument/2006/relationships/image" Target="../media/image22.emf"/></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6.emf"/><Relationship Id="rId3" Type="http://schemas.openxmlformats.org/officeDocument/2006/relationships/image" Target="../media/image11.png"/><Relationship Id="rId7" Type="http://schemas.openxmlformats.org/officeDocument/2006/relationships/image" Target="../media/image24.emf"/><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emf"/><Relationship Id="rId11" Type="http://schemas.openxmlformats.org/officeDocument/2006/relationships/image" Target="../media/image48.png"/><Relationship Id="rId5" Type="http://schemas.openxmlformats.org/officeDocument/2006/relationships/image" Target="../media/image8.emf"/><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23.emf"/><Relationship Id="rId14" Type="http://schemas.openxmlformats.org/officeDocument/2006/relationships/image" Target="../media/image17.emf"/></Relationships>
</file>

<file path=ppt/slides/_rels/slide17.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8.emf"/><Relationship Id="rId12"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image" Target="../media/image51.png"/><Relationship Id="rId5" Type="http://schemas.openxmlformats.org/officeDocument/2006/relationships/image" Target="../media/image14.emf"/><Relationship Id="rId10" Type="http://schemas.openxmlformats.org/officeDocument/2006/relationships/image" Target="../media/image24.emf"/><Relationship Id="rId4" Type="http://schemas.openxmlformats.org/officeDocument/2006/relationships/image" Target="../media/image13.emf"/><Relationship Id="rId9" Type="http://schemas.openxmlformats.org/officeDocument/2006/relationships/image" Target="../media/image23.emf"/></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54.png"/><Relationship Id="rId7" Type="http://schemas.openxmlformats.org/officeDocument/2006/relationships/image" Target="../media/image8.emf"/><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emf"/><Relationship Id="rId11" Type="http://schemas.openxmlformats.org/officeDocument/2006/relationships/image" Target="../media/image55.png"/><Relationship Id="rId5" Type="http://schemas.openxmlformats.org/officeDocument/2006/relationships/image" Target="../media/image13.emf"/><Relationship Id="rId10" Type="http://schemas.openxmlformats.org/officeDocument/2006/relationships/image" Target="../media/image24.emf"/><Relationship Id="rId4" Type="http://schemas.openxmlformats.org/officeDocument/2006/relationships/image" Target="../media/image25.emf"/><Relationship Id="rId9" Type="http://schemas.openxmlformats.org/officeDocument/2006/relationships/image" Target="../media/image23.emf"/></Relationships>
</file>

<file path=ppt/slides/_rels/slide1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22.emf"/><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emf"/><Relationship Id="rId11" Type="http://schemas.openxmlformats.org/officeDocument/2006/relationships/image" Target="../media/image58.png"/><Relationship Id="rId5" Type="http://schemas.openxmlformats.org/officeDocument/2006/relationships/image" Target="../media/image14.emf"/><Relationship Id="rId10" Type="http://schemas.openxmlformats.org/officeDocument/2006/relationships/image" Target="../media/image57.png"/><Relationship Id="rId4" Type="http://schemas.openxmlformats.org/officeDocument/2006/relationships/image" Target="../media/image13.emf"/><Relationship Id="rId9" Type="http://schemas.openxmlformats.org/officeDocument/2006/relationships/image" Target="../media/image24.emf"/></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9.emf"/><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6.emf"/><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0.png"/><Relationship Id="rId9" Type="http://schemas.openxmlformats.org/officeDocument/2006/relationships/image" Target="../media/image14.emf"/></Relationships>
</file>

<file path=ppt/slides/_rels/slide20.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25.emf"/><Relationship Id="rId12"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emf"/><Relationship Id="rId9" Type="http://schemas.openxmlformats.org/officeDocument/2006/relationships/image" Target="../media/image22.emf"/></Relationships>
</file>

<file path=ppt/slides/_rels/slide2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43.png"/><Relationship Id="rId7" Type="http://schemas.openxmlformats.org/officeDocument/2006/relationships/image" Target="../media/image8.emf"/><Relationship Id="rId12"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3.emf"/><Relationship Id="rId10" Type="http://schemas.openxmlformats.org/officeDocument/2006/relationships/image" Target="../media/image25.emf"/><Relationship Id="rId4" Type="http://schemas.openxmlformats.org/officeDocument/2006/relationships/image" Target="../media/image7.emf"/><Relationship Id="rId9" Type="http://schemas.openxmlformats.org/officeDocument/2006/relationships/image" Target="../media/image24.emf"/></Relationships>
</file>

<file path=ppt/slides/_rels/slide2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25.emf"/><Relationship Id="rId12"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emf"/><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44.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8.emf"/><Relationship Id="rId10" Type="http://schemas.openxmlformats.org/officeDocument/2006/relationships/image" Target="../media/image6.emf"/><Relationship Id="rId4" Type="http://schemas.openxmlformats.org/officeDocument/2006/relationships/image" Target="../media/image65.png"/><Relationship Id="rId9" Type="http://schemas.openxmlformats.org/officeDocument/2006/relationships/image" Target="../media/image5.emf"/><Relationship Id="rId14" Type="http://schemas.openxmlformats.org/officeDocument/2006/relationships/image" Target="../media/image14.emf"/></Relationships>
</file>

<file path=ppt/slides/_rels/slide24.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4.emf"/><Relationship Id="rId3" Type="http://schemas.openxmlformats.org/officeDocument/2006/relationships/image" Target="../media/image66.emf"/><Relationship Id="rId7" Type="http://schemas.openxmlformats.org/officeDocument/2006/relationships/image" Target="../media/image13.emf"/><Relationship Id="rId12"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22.emf"/><Relationship Id="rId5" Type="http://schemas.openxmlformats.org/officeDocument/2006/relationships/image" Target="../media/image5.emf"/><Relationship Id="rId10" Type="http://schemas.openxmlformats.org/officeDocument/2006/relationships/image" Target="../media/image8.emf"/><Relationship Id="rId4" Type="http://schemas.openxmlformats.org/officeDocument/2006/relationships/image" Target="../media/image67.png"/><Relationship Id="rId9" Type="http://schemas.openxmlformats.org/officeDocument/2006/relationships/image" Target="../media/image25.emf"/></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68.png"/><Relationship Id="rId7" Type="http://schemas.openxmlformats.org/officeDocument/2006/relationships/image" Target="../media/image12.png"/><Relationship Id="rId12"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23.emf"/><Relationship Id="rId5" Type="http://schemas.openxmlformats.org/officeDocument/2006/relationships/image" Target="../media/image70.png"/><Relationship Id="rId10" Type="http://schemas.openxmlformats.org/officeDocument/2006/relationships/image" Target="../media/image22.emf"/><Relationship Id="rId4" Type="http://schemas.openxmlformats.org/officeDocument/2006/relationships/image" Target="../media/image69.emf"/><Relationship Id="rId9" Type="http://schemas.openxmlformats.org/officeDocument/2006/relationships/image" Target="../media/image8.emf"/></Relationships>
</file>

<file path=ppt/slides/_rels/slide26.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43.png"/><Relationship Id="rId3"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image" Target="../media/image14.emf"/><Relationship Id="rId2" Type="http://schemas.openxmlformats.org/officeDocument/2006/relationships/notesSlide" Target="../notesSlides/notesSlide25.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image" Target="../media/image13.emf"/><Relationship Id="rId5" Type="http://schemas.openxmlformats.org/officeDocument/2006/relationships/image" Target="../media/image72.emf"/><Relationship Id="rId15" Type="http://schemas.openxmlformats.org/officeDocument/2006/relationships/image" Target="../media/image8.emf"/><Relationship Id="rId10" Type="http://schemas.openxmlformats.org/officeDocument/2006/relationships/image" Target="../media/image7.emf"/><Relationship Id="rId4" Type="http://schemas.openxmlformats.org/officeDocument/2006/relationships/image" Target="../media/image11.png"/><Relationship Id="rId9" Type="http://schemas.openxmlformats.org/officeDocument/2006/relationships/image" Target="../media/image6.emf"/><Relationship Id="rId1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19.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6.emf"/><Relationship Id="rId10" Type="http://schemas.openxmlformats.org/officeDocument/2006/relationships/image" Target="../media/image6.emf"/><Relationship Id="rId4" Type="http://schemas.openxmlformats.org/officeDocument/2006/relationships/image" Target="../media/image20.png"/><Relationship Id="rId9" Type="http://schemas.openxmlformats.org/officeDocument/2006/relationships/image" Target="../media/image5.emf"/><Relationship Id="rId14" Type="http://schemas.openxmlformats.org/officeDocument/2006/relationships/image" Target="../media/image14.emf"/></Relationships>
</file>

<file path=ppt/slides/_rels/slide4.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png"/><Relationship Id="rId3" Type="http://schemas.openxmlformats.org/officeDocument/2006/relationships/image" Target="../media/image17.emf"/><Relationship Id="rId7" Type="http://schemas.openxmlformats.org/officeDocument/2006/relationships/image" Target="../media/image8.emf"/><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5.emf"/><Relationship Id="rId5" Type="http://schemas.openxmlformats.org/officeDocument/2006/relationships/image" Target="../media/image13.emf"/><Relationship Id="rId15" Type="http://schemas.openxmlformats.org/officeDocument/2006/relationships/image" Target="../media/image9.emf"/><Relationship Id="rId10" Type="http://schemas.openxmlformats.org/officeDocument/2006/relationships/image" Target="../media/image24.emf"/><Relationship Id="rId4" Type="http://schemas.openxmlformats.org/officeDocument/2006/relationships/image" Target="../media/image21.png"/><Relationship Id="rId9" Type="http://schemas.openxmlformats.org/officeDocument/2006/relationships/image" Target="../media/image23.emf"/><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23.emf"/><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8.emf"/><Relationship Id="rId5" Type="http://schemas.openxmlformats.org/officeDocument/2006/relationships/image" Target="../media/image7.emf"/><Relationship Id="rId15" Type="http://schemas.openxmlformats.org/officeDocument/2006/relationships/image" Target="../media/image29.png"/><Relationship Id="rId10" Type="http://schemas.openxmlformats.org/officeDocument/2006/relationships/image" Target="../media/image25.emf"/><Relationship Id="rId4" Type="http://schemas.openxmlformats.org/officeDocument/2006/relationships/image" Target="../media/image4.emf"/><Relationship Id="rId9" Type="http://schemas.openxmlformats.org/officeDocument/2006/relationships/image" Target="../media/image14.emf"/><Relationship Id="rId1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32.jpg"/><Relationship Id="rId5" Type="http://schemas.openxmlformats.org/officeDocument/2006/relationships/image" Target="../media/image14.emf"/><Relationship Id="rId10" Type="http://schemas.openxmlformats.org/officeDocument/2006/relationships/image" Target="../media/image25.emf"/><Relationship Id="rId4" Type="http://schemas.openxmlformats.org/officeDocument/2006/relationships/image" Target="../media/image31.emf"/><Relationship Id="rId9" Type="http://schemas.openxmlformats.org/officeDocument/2006/relationships/image" Target="../media/image24.emf"/></Relationships>
</file>

<file path=ppt/slides/_rels/slide7.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10.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9.emf"/><Relationship Id="rId10" Type="http://schemas.openxmlformats.org/officeDocument/2006/relationships/image" Target="../media/image6.emf"/><Relationship Id="rId4" Type="http://schemas.openxmlformats.org/officeDocument/2006/relationships/image" Target="../media/image20.png"/><Relationship Id="rId9" Type="http://schemas.openxmlformats.org/officeDocument/2006/relationships/image" Target="../media/image5.emf"/><Relationship Id="rId14"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3.emf"/><Relationship Id="rId7"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2.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35.png"/><Relationship Id="rId3" Type="http://schemas.openxmlformats.org/officeDocument/2006/relationships/image" Target="../media/image33.emf"/><Relationship Id="rId7" Type="http://schemas.openxmlformats.org/officeDocument/2006/relationships/image" Target="../media/image8.emf"/><Relationship Id="rId12"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38.gif"/><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13.emf"/><Relationship Id="rId5" Type="http://schemas.openxmlformats.org/officeDocument/2006/relationships/image" Target="../media/image14.emf"/><Relationship Id="rId15" Type="http://schemas.openxmlformats.org/officeDocument/2006/relationships/image" Target="../media/image37.png"/><Relationship Id="rId10" Type="http://schemas.openxmlformats.org/officeDocument/2006/relationships/image" Target="../media/image24.emf"/><Relationship Id="rId4" Type="http://schemas.openxmlformats.org/officeDocument/2006/relationships/image" Target="../media/image2.png"/><Relationship Id="rId9" Type="http://schemas.openxmlformats.org/officeDocument/2006/relationships/image" Target="../media/image23.emf"/><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10;&#10;已生成高可信度的说明">
            <a:extLst>
              <a:ext uri="{FF2B5EF4-FFF2-40B4-BE49-F238E27FC236}">
                <a16:creationId xmlns:a16="http://schemas.microsoft.com/office/drawing/2014/main" id="{FB89570E-336C-49EB-AD3E-9A0F9076DB5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7495" y="3600413"/>
            <a:ext cx="2059338" cy="2588646"/>
          </a:xfrm>
          <a:prstGeom prst="rect">
            <a:avLst/>
          </a:prstGeom>
        </p:spPr>
      </p:pic>
      <p:pic>
        <p:nvPicPr>
          <p:cNvPr id="3" name="图片 2">
            <a:extLst>
              <a:ext uri="{FF2B5EF4-FFF2-40B4-BE49-F238E27FC236}">
                <a16:creationId xmlns:a16="http://schemas.microsoft.com/office/drawing/2014/main" id="{49A9AFAC-672A-4652-AF7D-CAC63B40AED0}"/>
              </a:ext>
            </a:extLst>
          </p:cNvPr>
          <p:cNvPicPr>
            <a:picLocks noChangeAspect="1"/>
          </p:cNvPicPr>
          <p:nvPr/>
        </p:nvPicPr>
        <p:blipFill>
          <a:blip r:embed="rId3"/>
          <a:stretch>
            <a:fillRect/>
          </a:stretch>
        </p:blipFill>
        <p:spPr>
          <a:xfrm>
            <a:off x="3890253" y="838858"/>
            <a:ext cx="1589878" cy="1566100"/>
          </a:xfrm>
          <a:prstGeom prst="rect">
            <a:avLst/>
          </a:prstGeom>
        </p:spPr>
      </p:pic>
      <p:pic>
        <p:nvPicPr>
          <p:cNvPr id="4" name="图片 3">
            <a:extLst>
              <a:ext uri="{FF2B5EF4-FFF2-40B4-BE49-F238E27FC236}">
                <a16:creationId xmlns:a16="http://schemas.microsoft.com/office/drawing/2014/main" id="{99F63C67-1466-43A3-BBFC-BE5253CD7CE7}"/>
              </a:ext>
            </a:extLst>
          </p:cNvPr>
          <p:cNvPicPr>
            <a:picLocks noChangeAspect="1"/>
          </p:cNvPicPr>
          <p:nvPr/>
        </p:nvPicPr>
        <p:blipFill>
          <a:blip r:embed="rId4"/>
          <a:stretch>
            <a:fillRect/>
          </a:stretch>
        </p:blipFill>
        <p:spPr>
          <a:xfrm>
            <a:off x="8290256" y="1527181"/>
            <a:ext cx="1557884" cy="1587425"/>
          </a:xfrm>
          <a:prstGeom prst="rect">
            <a:avLst/>
          </a:prstGeom>
        </p:spPr>
      </p:pic>
      <p:pic>
        <p:nvPicPr>
          <p:cNvPr id="5" name="图片 4">
            <a:extLst>
              <a:ext uri="{FF2B5EF4-FFF2-40B4-BE49-F238E27FC236}">
                <a16:creationId xmlns:a16="http://schemas.microsoft.com/office/drawing/2014/main" id="{B407AACF-DBB5-4927-93D9-BADA955A0F05}"/>
              </a:ext>
            </a:extLst>
          </p:cNvPr>
          <p:cNvPicPr>
            <a:picLocks noChangeAspect="1"/>
          </p:cNvPicPr>
          <p:nvPr/>
        </p:nvPicPr>
        <p:blipFill>
          <a:blip r:embed="rId5"/>
          <a:stretch>
            <a:fillRect/>
          </a:stretch>
        </p:blipFill>
        <p:spPr>
          <a:xfrm>
            <a:off x="5613314" y="1834400"/>
            <a:ext cx="1023188" cy="947100"/>
          </a:xfrm>
          <a:prstGeom prst="rect">
            <a:avLst/>
          </a:prstGeom>
        </p:spPr>
      </p:pic>
      <p:pic>
        <p:nvPicPr>
          <p:cNvPr id="6" name="图片 5">
            <a:extLst>
              <a:ext uri="{FF2B5EF4-FFF2-40B4-BE49-F238E27FC236}">
                <a16:creationId xmlns:a16="http://schemas.microsoft.com/office/drawing/2014/main" id="{6D503541-341B-4942-B570-651C6B752E41}"/>
              </a:ext>
            </a:extLst>
          </p:cNvPr>
          <p:cNvPicPr>
            <a:picLocks noChangeAspect="1"/>
          </p:cNvPicPr>
          <p:nvPr/>
        </p:nvPicPr>
        <p:blipFill>
          <a:blip r:embed="rId6"/>
          <a:stretch>
            <a:fillRect/>
          </a:stretch>
        </p:blipFill>
        <p:spPr>
          <a:xfrm>
            <a:off x="10493071" y="2062787"/>
            <a:ext cx="860625" cy="813167"/>
          </a:xfrm>
          <a:prstGeom prst="rect">
            <a:avLst/>
          </a:prstGeom>
        </p:spPr>
      </p:pic>
      <p:pic>
        <p:nvPicPr>
          <p:cNvPr id="7" name="图片 6">
            <a:extLst>
              <a:ext uri="{FF2B5EF4-FFF2-40B4-BE49-F238E27FC236}">
                <a16:creationId xmlns:a16="http://schemas.microsoft.com/office/drawing/2014/main" id="{2DFD374B-F83B-417C-B98B-50C61CA04299}"/>
              </a:ext>
            </a:extLst>
          </p:cNvPr>
          <p:cNvPicPr>
            <a:picLocks noChangeAspect="1"/>
          </p:cNvPicPr>
          <p:nvPr/>
        </p:nvPicPr>
        <p:blipFill>
          <a:blip r:embed="rId7"/>
          <a:stretch>
            <a:fillRect/>
          </a:stretch>
        </p:blipFill>
        <p:spPr>
          <a:xfrm>
            <a:off x="6494902" y="435641"/>
            <a:ext cx="1357875" cy="1186267"/>
          </a:xfrm>
          <a:prstGeom prst="rect">
            <a:avLst/>
          </a:prstGeom>
        </p:spPr>
      </p:pic>
      <p:pic>
        <p:nvPicPr>
          <p:cNvPr id="8" name="图片 7">
            <a:extLst>
              <a:ext uri="{FF2B5EF4-FFF2-40B4-BE49-F238E27FC236}">
                <a16:creationId xmlns:a16="http://schemas.microsoft.com/office/drawing/2014/main" id="{09D91E6A-74EE-4139-A31C-212C67BC4FC1}"/>
              </a:ext>
            </a:extLst>
          </p:cNvPr>
          <p:cNvPicPr>
            <a:picLocks noChangeAspect="1"/>
          </p:cNvPicPr>
          <p:nvPr/>
        </p:nvPicPr>
        <p:blipFill>
          <a:blip r:embed="rId5"/>
          <a:stretch>
            <a:fillRect/>
          </a:stretch>
        </p:blipFill>
        <p:spPr>
          <a:xfrm>
            <a:off x="10330508" y="3600413"/>
            <a:ext cx="1023188" cy="947100"/>
          </a:xfrm>
          <a:prstGeom prst="rect">
            <a:avLst/>
          </a:prstGeom>
        </p:spPr>
      </p:pic>
      <p:pic>
        <p:nvPicPr>
          <p:cNvPr id="9" name="图片 8">
            <a:extLst>
              <a:ext uri="{FF2B5EF4-FFF2-40B4-BE49-F238E27FC236}">
                <a16:creationId xmlns:a16="http://schemas.microsoft.com/office/drawing/2014/main" id="{0C7ABF8C-DC74-4ABC-A7DC-B3BE1D2863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48140" y="227604"/>
            <a:ext cx="2120415" cy="1029403"/>
          </a:xfrm>
          <a:prstGeom prst="rect">
            <a:avLst/>
          </a:prstGeom>
        </p:spPr>
      </p:pic>
      <p:sp>
        <p:nvSpPr>
          <p:cNvPr id="10" name="文本框 9">
            <a:extLst>
              <a:ext uri="{FF2B5EF4-FFF2-40B4-BE49-F238E27FC236}">
                <a16:creationId xmlns:a16="http://schemas.microsoft.com/office/drawing/2014/main" id="{A3D52F35-959E-4205-8162-4DC727DF1A83}"/>
              </a:ext>
            </a:extLst>
          </p:cNvPr>
          <p:cNvSpPr txBox="1"/>
          <p:nvPr/>
        </p:nvSpPr>
        <p:spPr>
          <a:xfrm>
            <a:off x="2077719" y="2098943"/>
            <a:ext cx="5214946" cy="1015663"/>
          </a:xfrm>
          <a:prstGeom prst="rect">
            <a:avLst/>
          </a:prstGeom>
          <a:noFill/>
        </p:spPr>
        <p:txBody>
          <a:bodyPr wrap="square" rtlCol="0">
            <a:spAutoFit/>
          </a:bodyPr>
          <a:lstStyle/>
          <a:p>
            <a:r>
              <a:rPr lang="zh-CN" altLang="en-US" sz="6000" dirty="0">
                <a:solidFill>
                  <a:srgbClr val="004188"/>
                </a:solidFill>
                <a:latin typeface="方正卡通简体" panose="03000509000000000000" pitchFamily="65" charset="-122"/>
                <a:ea typeface="方正卡通简体" panose="03000509000000000000" pitchFamily="65" charset="-122"/>
              </a:rPr>
              <a:t>折纸仿真引擎</a:t>
            </a:r>
          </a:p>
        </p:txBody>
      </p:sp>
      <p:sp>
        <p:nvSpPr>
          <p:cNvPr id="11" name="文本框 10">
            <a:extLst>
              <a:ext uri="{FF2B5EF4-FFF2-40B4-BE49-F238E27FC236}">
                <a16:creationId xmlns:a16="http://schemas.microsoft.com/office/drawing/2014/main" id="{D9B5271C-80EC-4765-84E5-D790FC226C69}"/>
              </a:ext>
            </a:extLst>
          </p:cNvPr>
          <p:cNvSpPr txBox="1"/>
          <p:nvPr/>
        </p:nvSpPr>
        <p:spPr>
          <a:xfrm>
            <a:off x="4774131" y="3114606"/>
            <a:ext cx="3638349" cy="646331"/>
          </a:xfrm>
          <a:prstGeom prst="rect">
            <a:avLst/>
          </a:prstGeom>
          <a:noFill/>
        </p:spPr>
        <p:txBody>
          <a:bodyPr wrap="square" rtlCol="0">
            <a:spAutoFit/>
          </a:bodyPr>
          <a:lstStyle/>
          <a:p>
            <a:pPr algn="ctr"/>
            <a:r>
              <a:rPr lang="zh-CN" altLang="en-US" sz="3600" dirty="0">
                <a:solidFill>
                  <a:srgbClr val="004188"/>
                </a:solidFill>
                <a:latin typeface="方正卡通简体" panose="03000509000000000000" pitchFamily="65" charset="-122"/>
                <a:ea typeface="方正卡通简体" panose="03000509000000000000" pitchFamily="65" charset="-122"/>
              </a:rPr>
              <a:t>开题报告</a:t>
            </a:r>
          </a:p>
        </p:txBody>
      </p:sp>
      <p:sp>
        <p:nvSpPr>
          <p:cNvPr id="12" name="文本框 11">
            <a:extLst>
              <a:ext uri="{FF2B5EF4-FFF2-40B4-BE49-F238E27FC236}">
                <a16:creationId xmlns:a16="http://schemas.microsoft.com/office/drawing/2014/main" id="{1558F8BD-F58E-436D-966A-6691CD878710}"/>
              </a:ext>
            </a:extLst>
          </p:cNvPr>
          <p:cNvSpPr txBox="1"/>
          <p:nvPr/>
        </p:nvSpPr>
        <p:spPr>
          <a:xfrm>
            <a:off x="6266045" y="4259179"/>
            <a:ext cx="4350619" cy="1569660"/>
          </a:xfrm>
          <a:prstGeom prst="rect">
            <a:avLst/>
          </a:prstGeom>
          <a:noFill/>
        </p:spPr>
        <p:txBody>
          <a:bodyPr wrap="square" rtlCol="0">
            <a:spAutoFit/>
          </a:bodyPr>
          <a:lstStyle/>
          <a:p>
            <a:r>
              <a:rPr lang="zh-CN" altLang="en-US" sz="3200" dirty="0">
                <a:solidFill>
                  <a:srgbClr val="004188"/>
                </a:solidFill>
                <a:latin typeface="方正卡通简体" panose="03000509000000000000" pitchFamily="65" charset="-122"/>
                <a:ea typeface="方正卡通简体" panose="03000509000000000000" pitchFamily="65" charset="-122"/>
              </a:rPr>
              <a:t>罗宇辰 </a:t>
            </a:r>
            <a:r>
              <a:rPr lang="en-US" altLang="zh-CN" sz="3200" dirty="0">
                <a:solidFill>
                  <a:srgbClr val="004188"/>
                </a:solidFill>
                <a:latin typeface="Comic Sans MS" panose="030F0702030302020204" pitchFamily="66" charset="0"/>
                <a:ea typeface="方正卡通简体" panose="03000509000000000000" pitchFamily="65" charset="-122"/>
              </a:rPr>
              <a:t>516030910101</a:t>
            </a:r>
          </a:p>
          <a:p>
            <a:r>
              <a:rPr lang="zh-CN" altLang="en-US" sz="3200" dirty="0">
                <a:solidFill>
                  <a:srgbClr val="004188"/>
                </a:solidFill>
                <a:latin typeface="方正卡通简体" panose="03000509000000000000" pitchFamily="65" charset="-122"/>
                <a:ea typeface="方正卡通简体" panose="03000509000000000000" pitchFamily="65" charset="-122"/>
              </a:rPr>
              <a:t>陈志扬 </a:t>
            </a:r>
            <a:r>
              <a:rPr lang="en-US" altLang="zh-CN" sz="3200" dirty="0">
                <a:solidFill>
                  <a:srgbClr val="004188"/>
                </a:solidFill>
                <a:latin typeface="Comic Sans MS" panose="030F0702030302020204" pitchFamily="66" charset="0"/>
                <a:ea typeface="方正卡通简体" panose="03000509000000000000" pitchFamily="65" charset="-122"/>
              </a:rPr>
              <a:t>516030910347</a:t>
            </a:r>
          </a:p>
          <a:p>
            <a:r>
              <a:rPr lang="zh-CN" altLang="en-US" sz="3200" dirty="0">
                <a:solidFill>
                  <a:srgbClr val="004188"/>
                </a:solidFill>
                <a:latin typeface="方正卡通简体" panose="03000509000000000000" pitchFamily="65" charset="-122"/>
                <a:ea typeface="方正卡通简体" panose="03000509000000000000" pitchFamily="65" charset="-122"/>
              </a:rPr>
              <a:t>陈     诺 </a:t>
            </a:r>
            <a:r>
              <a:rPr lang="en-US" altLang="zh-CN" sz="3200" dirty="0">
                <a:solidFill>
                  <a:srgbClr val="004188"/>
                </a:solidFill>
                <a:latin typeface="Comic Sans MS" panose="030F0702030302020204" pitchFamily="66" charset="0"/>
                <a:ea typeface="方正卡通简体" panose="03000509000000000000" pitchFamily="65" charset="-122"/>
              </a:rPr>
              <a:t>516030910199</a:t>
            </a:r>
            <a:endParaRPr lang="zh-CN" altLang="en-US" sz="3200" dirty="0">
              <a:solidFill>
                <a:srgbClr val="004188"/>
              </a:solidFill>
              <a:latin typeface="Comic Sans MS" panose="030F0702030302020204" pitchFamily="66" charset="0"/>
              <a:ea typeface="方正卡通简体" panose="03000509000000000000" pitchFamily="65" charset="-122"/>
            </a:endParaRPr>
          </a:p>
        </p:txBody>
      </p:sp>
    </p:spTree>
    <p:extLst>
      <p:ext uri="{BB962C8B-B14F-4D97-AF65-F5344CB8AC3E}">
        <p14:creationId xmlns:p14="http://schemas.microsoft.com/office/powerpoint/2010/main" val="367943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7" name="矩形 6">
            <a:extLst>
              <a:ext uri="{FF2B5EF4-FFF2-40B4-BE49-F238E27FC236}">
                <a16:creationId xmlns:a16="http://schemas.microsoft.com/office/drawing/2014/main" id="{38304B6D-AF59-4A8F-8D2E-C9A38BF021C0}"/>
              </a:ext>
            </a:extLst>
          </p:cNvPr>
          <p:cNvSpPr/>
          <p:nvPr/>
        </p:nvSpPr>
        <p:spPr>
          <a:xfrm>
            <a:off x="915847" y="2485308"/>
            <a:ext cx="3159853" cy="959558"/>
          </a:xfrm>
          <a:prstGeom prst="rect">
            <a:avLst/>
          </a:prstGeom>
        </p:spPr>
        <p:txBody>
          <a:bodyPr wrap="square">
            <a:spAutoFit/>
          </a:bodyPr>
          <a:lstStyle/>
          <a:p>
            <a:pPr>
              <a:lnSpc>
                <a:spcPct val="150000"/>
              </a:lnSpc>
            </a:pPr>
            <a:r>
              <a:rPr lang="en-US" altLang="zh-CN" sz="2000" dirty="0">
                <a:latin typeface="方正卡通简体" panose="03000509000000000000" pitchFamily="65" charset="-122"/>
                <a:ea typeface="方正卡通简体" panose="03000509000000000000" pitchFamily="65" charset="-122"/>
              </a:rPr>
              <a:t>5.</a:t>
            </a:r>
            <a:r>
              <a:rPr lang="zh-CN" altLang="en-US" sz="2000" dirty="0">
                <a:latin typeface="方正卡通简体" panose="03000509000000000000" pitchFamily="65" charset="-122"/>
                <a:ea typeface="方正卡通简体" panose="03000509000000000000" pitchFamily="65" charset="-122"/>
              </a:rPr>
              <a:t> 基于 </a:t>
            </a:r>
            <a:r>
              <a:rPr lang="en-US" altLang="zh-CN" dirty="0">
                <a:latin typeface="Consolas" panose="020B0609020204030204" pitchFamily="49" charset="0"/>
                <a:ea typeface="方正卡通简体" panose="03000509000000000000" pitchFamily="65" charset="-122"/>
              </a:rPr>
              <a:t>VR</a:t>
            </a:r>
            <a:r>
              <a:rPr lang="en-US" altLang="zh-CN" sz="2000" dirty="0">
                <a:latin typeface="方正卡通简体" panose="03000509000000000000" pitchFamily="65" charset="-122"/>
                <a:ea typeface="方正卡通简体" panose="03000509000000000000" pitchFamily="65" charset="-122"/>
              </a:rPr>
              <a:t> </a:t>
            </a:r>
            <a:r>
              <a:rPr lang="zh-CN" altLang="en-US" sz="2000" dirty="0">
                <a:latin typeface="方正卡通简体" panose="03000509000000000000" pitchFamily="65" charset="-122"/>
                <a:ea typeface="方正卡通简体" panose="03000509000000000000" pitchFamily="65" charset="-122"/>
              </a:rPr>
              <a:t>的交互</a:t>
            </a:r>
            <a:endParaRPr lang="en-US" altLang="zh-CN" sz="2000" dirty="0">
              <a:latin typeface="方正卡通简体" panose="03000509000000000000" pitchFamily="65" charset="-122"/>
              <a:ea typeface="方正卡通简体" panose="03000509000000000000" pitchFamily="65" charset="-122"/>
            </a:endParaRPr>
          </a:p>
          <a:p>
            <a:pPr>
              <a:lnSpc>
                <a:spcPct val="150000"/>
              </a:lnSpc>
            </a:pPr>
            <a:r>
              <a:rPr lang="zh-CN" altLang="en-US" sz="2000" dirty="0">
                <a:latin typeface="方正卡通简体" panose="03000509000000000000" pitchFamily="65" charset="-122"/>
                <a:ea typeface="方正卡通简体" panose="03000509000000000000" pitchFamily="65" charset="-122"/>
              </a:rPr>
              <a:t>从一张白纸到折纸作品</a:t>
            </a:r>
          </a:p>
        </p:txBody>
      </p:sp>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10" name="图片 9">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5"/>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674383"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6" name="图片 5">
            <a:extLst>
              <a:ext uri="{FF2B5EF4-FFF2-40B4-BE49-F238E27FC236}">
                <a16:creationId xmlns:a16="http://schemas.microsoft.com/office/drawing/2014/main" id="{89BDD843-4F54-4B9E-99EE-E974284C2A48}"/>
              </a:ext>
            </a:extLst>
          </p:cNvPr>
          <p:cNvPicPr>
            <a:picLocks noChangeAspect="1"/>
          </p:cNvPicPr>
          <p:nvPr/>
        </p:nvPicPr>
        <p:blipFill>
          <a:blip r:embed="rId12"/>
          <a:stretch>
            <a:fillRect/>
          </a:stretch>
        </p:blipFill>
        <p:spPr>
          <a:xfrm>
            <a:off x="8039658" y="1864636"/>
            <a:ext cx="3879810" cy="2601115"/>
          </a:xfrm>
          <a:prstGeom prst="rect">
            <a:avLst/>
          </a:prstGeom>
        </p:spPr>
      </p:pic>
      <p:pic>
        <p:nvPicPr>
          <p:cNvPr id="24" name="图片 23">
            <a:extLst>
              <a:ext uri="{FF2B5EF4-FFF2-40B4-BE49-F238E27FC236}">
                <a16:creationId xmlns:a16="http://schemas.microsoft.com/office/drawing/2014/main" id="{B5C91FD4-4335-4552-9877-D3092BAE51BF}"/>
              </a:ext>
            </a:extLst>
          </p:cNvPr>
          <p:cNvPicPr>
            <a:picLocks noChangeAspect="1"/>
          </p:cNvPicPr>
          <p:nvPr/>
        </p:nvPicPr>
        <p:blipFill>
          <a:blip r:embed="rId6"/>
          <a:stretch>
            <a:fillRect/>
          </a:stretch>
        </p:blipFill>
        <p:spPr>
          <a:xfrm>
            <a:off x="112294" y="4480883"/>
            <a:ext cx="4513500" cy="602700"/>
          </a:xfrm>
          <a:prstGeom prst="rect">
            <a:avLst/>
          </a:prstGeom>
        </p:spPr>
      </p:pic>
    </p:spTree>
    <p:extLst>
      <p:ext uri="{BB962C8B-B14F-4D97-AF65-F5344CB8AC3E}">
        <p14:creationId xmlns:p14="http://schemas.microsoft.com/office/powerpoint/2010/main" val="607910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DD2076-68F5-47D8-A897-D27B198440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780" y="859463"/>
            <a:ext cx="2634143" cy="4010346"/>
          </a:xfrm>
          <a:prstGeom prst="rect">
            <a:avLst/>
          </a:prstGeom>
        </p:spPr>
      </p:pic>
      <p:grpSp>
        <p:nvGrpSpPr>
          <p:cNvPr id="12" name="组合 11">
            <a:extLst>
              <a:ext uri="{FF2B5EF4-FFF2-40B4-BE49-F238E27FC236}">
                <a16:creationId xmlns:a16="http://schemas.microsoft.com/office/drawing/2014/main" id="{4C8BA5CD-A831-4880-A00E-B1AAF3812F7F}"/>
              </a:ext>
            </a:extLst>
          </p:cNvPr>
          <p:cNvGrpSpPr/>
          <p:nvPr/>
        </p:nvGrpSpPr>
        <p:grpSpPr>
          <a:xfrm>
            <a:off x="7131988" y="769536"/>
            <a:ext cx="4427438" cy="2095100"/>
            <a:chOff x="7179154" y="2211076"/>
            <a:chExt cx="4427438" cy="2095100"/>
          </a:xfrm>
        </p:grpSpPr>
        <p:pic>
          <p:nvPicPr>
            <p:cNvPr id="3" name="图片 2">
              <a:extLst>
                <a:ext uri="{FF2B5EF4-FFF2-40B4-BE49-F238E27FC236}">
                  <a16:creationId xmlns:a16="http://schemas.microsoft.com/office/drawing/2014/main" id="{E96F3A7D-B71C-4586-A0D6-FEF82D044833}"/>
                </a:ext>
              </a:extLst>
            </p:cNvPr>
            <p:cNvPicPr>
              <a:picLocks noChangeAspect="1"/>
            </p:cNvPicPr>
            <p:nvPr/>
          </p:nvPicPr>
          <p:blipFill>
            <a:blip r:embed="rId4"/>
            <a:stretch>
              <a:fillRect/>
            </a:stretch>
          </p:blipFill>
          <p:spPr>
            <a:xfrm>
              <a:off x="7179154" y="2211076"/>
              <a:ext cx="4427438" cy="2095100"/>
            </a:xfrm>
            <a:prstGeom prst="rect">
              <a:avLst/>
            </a:prstGeom>
          </p:spPr>
        </p:pic>
        <p:sp>
          <p:nvSpPr>
            <p:cNvPr id="6" name="矩形 5">
              <a:extLst>
                <a:ext uri="{FF2B5EF4-FFF2-40B4-BE49-F238E27FC236}">
                  <a16:creationId xmlns:a16="http://schemas.microsoft.com/office/drawing/2014/main" id="{DC844FE1-B140-42FB-95DC-08EA1E64B2AB}"/>
                </a:ext>
              </a:extLst>
            </p:cNvPr>
            <p:cNvSpPr/>
            <p:nvPr/>
          </p:nvSpPr>
          <p:spPr>
            <a:xfrm>
              <a:off x="8086349" y="3194780"/>
              <a:ext cx="2715237" cy="400110"/>
            </a:xfrm>
            <a:prstGeom prst="rect">
              <a:avLst/>
            </a:prstGeom>
          </p:spPr>
          <p:txBody>
            <a:bodyPr wrap="square">
              <a:spAutoFit/>
            </a:bodyPr>
            <a:lstStyle/>
            <a:p>
              <a:r>
                <a:rPr lang="en-US" altLang="zh-CN" sz="2000" dirty="0">
                  <a:latin typeface="方正卡通简体" panose="03000509000000000000" pitchFamily="65" charset="-122"/>
                  <a:ea typeface="方正卡通简体" panose="03000509000000000000" pitchFamily="65" charset="-122"/>
                </a:rPr>
                <a:t>2. </a:t>
              </a:r>
              <a:r>
                <a:rPr lang="zh-CN" altLang="en-US" sz="2000" dirty="0">
                  <a:latin typeface="方正卡通简体" panose="03000509000000000000" pitchFamily="65" charset="-122"/>
                  <a:ea typeface="方正卡通简体" panose="03000509000000000000" pitchFamily="65" charset="-122"/>
                </a:rPr>
                <a:t>支持有弧度的折纸</a:t>
              </a:r>
            </a:p>
          </p:txBody>
        </p:sp>
      </p:grpSp>
      <p:grpSp>
        <p:nvGrpSpPr>
          <p:cNvPr id="11" name="组合 10">
            <a:extLst>
              <a:ext uri="{FF2B5EF4-FFF2-40B4-BE49-F238E27FC236}">
                <a16:creationId xmlns:a16="http://schemas.microsoft.com/office/drawing/2014/main" id="{A339F49D-BBF7-494A-8EA3-7C5A47633DA6}"/>
              </a:ext>
            </a:extLst>
          </p:cNvPr>
          <p:cNvGrpSpPr/>
          <p:nvPr/>
        </p:nvGrpSpPr>
        <p:grpSpPr>
          <a:xfrm>
            <a:off x="970821" y="1012401"/>
            <a:ext cx="3747143" cy="1555614"/>
            <a:chOff x="1227774" y="2282142"/>
            <a:chExt cx="3747143" cy="1555614"/>
          </a:xfrm>
        </p:grpSpPr>
        <p:pic>
          <p:nvPicPr>
            <p:cNvPr id="5" name="图片 4">
              <a:extLst>
                <a:ext uri="{FF2B5EF4-FFF2-40B4-BE49-F238E27FC236}">
                  <a16:creationId xmlns:a16="http://schemas.microsoft.com/office/drawing/2014/main" id="{94A3B112-2838-4A59-B333-1A5A73C03045}"/>
                </a:ext>
              </a:extLst>
            </p:cNvPr>
            <p:cNvPicPr>
              <a:picLocks noChangeAspect="1"/>
            </p:cNvPicPr>
            <p:nvPr/>
          </p:nvPicPr>
          <p:blipFill>
            <a:blip r:embed="rId5"/>
            <a:stretch>
              <a:fillRect/>
            </a:stretch>
          </p:blipFill>
          <p:spPr>
            <a:xfrm>
              <a:off x="1227774" y="2282142"/>
              <a:ext cx="3747143" cy="1555614"/>
            </a:xfrm>
            <a:prstGeom prst="rect">
              <a:avLst/>
            </a:prstGeom>
          </p:spPr>
        </p:pic>
        <p:sp>
          <p:nvSpPr>
            <p:cNvPr id="7" name="矩形 6">
              <a:extLst>
                <a:ext uri="{FF2B5EF4-FFF2-40B4-BE49-F238E27FC236}">
                  <a16:creationId xmlns:a16="http://schemas.microsoft.com/office/drawing/2014/main" id="{28AB1AD2-D371-4EAD-93C4-65A840D5AFC0}"/>
                </a:ext>
              </a:extLst>
            </p:cNvPr>
            <p:cNvSpPr/>
            <p:nvPr/>
          </p:nvSpPr>
          <p:spPr>
            <a:xfrm>
              <a:off x="2123966" y="3035533"/>
              <a:ext cx="2285662" cy="400110"/>
            </a:xfrm>
            <a:prstGeom prst="rect">
              <a:avLst/>
            </a:prstGeom>
          </p:spPr>
          <p:txBody>
            <a:bodyPr wrap="square">
              <a:spAutoFit/>
            </a:bodyPr>
            <a:lstStyle/>
            <a:p>
              <a:r>
                <a:rPr lang="en-US" altLang="zh-CN" sz="2000" dirty="0">
                  <a:latin typeface="方正卡通简体" panose="03000509000000000000" pitchFamily="65" charset="-122"/>
                  <a:ea typeface="方正卡通简体" panose="03000509000000000000" pitchFamily="65" charset="-122"/>
                </a:rPr>
                <a:t>1. </a:t>
              </a:r>
              <a:r>
                <a:rPr lang="zh-CN" altLang="en-US" sz="2000" dirty="0">
                  <a:latin typeface="方正卡通简体" panose="03000509000000000000" pitchFamily="65" charset="-122"/>
                  <a:ea typeface="方正卡通简体" panose="03000509000000000000" pitchFamily="65" charset="-122"/>
                </a:rPr>
                <a:t>支持密铺折纸</a:t>
              </a: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3" name="图片 12">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4" name="图片 13">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5" name="图片 14">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pic>
        <p:nvPicPr>
          <p:cNvPr id="19" name="图片 18">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0" name="图片 19">
            <a:extLst>
              <a:ext uri="{FF2B5EF4-FFF2-40B4-BE49-F238E27FC236}">
                <a16:creationId xmlns:a16="http://schemas.microsoft.com/office/drawing/2014/main" id="{85424D26-DCBD-4FA9-AA38-365D559873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1" name="图片 20">
            <a:extLst>
              <a:ext uri="{FF2B5EF4-FFF2-40B4-BE49-F238E27FC236}">
                <a16:creationId xmlns:a16="http://schemas.microsoft.com/office/drawing/2014/main" id="{CFE6759D-0325-4FF9-9100-C6AB0BAD5C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2" name="图片 21">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6" name="组合 25">
            <a:extLst>
              <a:ext uri="{FF2B5EF4-FFF2-40B4-BE49-F238E27FC236}">
                <a16:creationId xmlns:a16="http://schemas.microsoft.com/office/drawing/2014/main" id="{9D34D900-0B29-4FE0-BDB6-6F50C64DEC78}"/>
              </a:ext>
            </a:extLst>
          </p:cNvPr>
          <p:cNvGrpSpPr/>
          <p:nvPr/>
        </p:nvGrpSpPr>
        <p:grpSpPr>
          <a:xfrm>
            <a:off x="286699" y="349853"/>
            <a:ext cx="2338514" cy="940900"/>
            <a:chOff x="286699" y="349853"/>
            <a:chExt cx="2338514" cy="940900"/>
          </a:xfrm>
        </p:grpSpPr>
        <p:pic>
          <p:nvPicPr>
            <p:cNvPr id="27" name="图片 26">
              <a:extLst>
                <a:ext uri="{FF2B5EF4-FFF2-40B4-BE49-F238E27FC236}">
                  <a16:creationId xmlns:a16="http://schemas.microsoft.com/office/drawing/2014/main" id="{FF76FA30-869B-4801-89E6-86BA17A3B509}"/>
                </a:ext>
              </a:extLst>
            </p:cNvPr>
            <p:cNvPicPr>
              <a:picLocks noChangeAspect="1"/>
            </p:cNvPicPr>
            <p:nvPr userDrawn="1"/>
          </p:nvPicPr>
          <p:blipFill>
            <a:blip r:embed="rId11">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28" name="矩形 27">
              <a:extLst>
                <a:ext uri="{FF2B5EF4-FFF2-40B4-BE49-F238E27FC236}">
                  <a16:creationId xmlns:a16="http://schemas.microsoft.com/office/drawing/2014/main" id="{DA29C87F-E643-4A83-8FD1-CDF5BA4CF892}"/>
                </a:ext>
              </a:extLst>
            </p:cNvPr>
            <p:cNvSpPr/>
            <p:nvPr userDrawn="1"/>
          </p:nvSpPr>
          <p:spPr>
            <a:xfrm>
              <a:off x="350752" y="531321"/>
              <a:ext cx="187743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  进阶要求</a:t>
              </a:r>
            </a:p>
          </p:txBody>
        </p:sp>
      </p:grpSp>
      <p:pic>
        <p:nvPicPr>
          <p:cNvPr id="18" name="图片 17">
            <a:extLst>
              <a:ext uri="{FF2B5EF4-FFF2-40B4-BE49-F238E27FC236}">
                <a16:creationId xmlns:a16="http://schemas.microsoft.com/office/drawing/2014/main" id="{F67FB496-5120-42B9-A56A-167CD1FAE5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03654" y="2481283"/>
            <a:ext cx="3143158" cy="2126870"/>
          </a:xfrm>
          <a:prstGeom prst="rect">
            <a:avLst/>
          </a:prstGeom>
        </p:spPr>
      </p:pic>
      <p:pic>
        <p:nvPicPr>
          <p:cNvPr id="32" name="图片 31">
            <a:extLst>
              <a:ext uri="{FF2B5EF4-FFF2-40B4-BE49-F238E27FC236}">
                <a16:creationId xmlns:a16="http://schemas.microsoft.com/office/drawing/2014/main" id="{DB6A16F0-EB6E-4C18-B42D-4D7E958D40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03261" y="2771064"/>
            <a:ext cx="2526826" cy="1709819"/>
          </a:xfrm>
          <a:prstGeom prst="rect">
            <a:avLst/>
          </a:prstGeom>
        </p:spPr>
      </p:pic>
    </p:spTree>
    <p:extLst>
      <p:ext uri="{BB962C8B-B14F-4D97-AF65-F5344CB8AC3E}">
        <p14:creationId xmlns:p14="http://schemas.microsoft.com/office/powerpoint/2010/main" val="32344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5EFBDB-9DCD-4D84-9103-FBB210A6D3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214" y="3352209"/>
            <a:ext cx="1276734" cy="1462279"/>
          </a:xfrm>
          <a:prstGeom prst="rect">
            <a:avLst/>
          </a:prstGeom>
        </p:spPr>
      </p:pic>
      <p:pic>
        <p:nvPicPr>
          <p:cNvPr id="7" name="图片 6">
            <a:extLst>
              <a:ext uri="{FF2B5EF4-FFF2-40B4-BE49-F238E27FC236}">
                <a16:creationId xmlns:a16="http://schemas.microsoft.com/office/drawing/2014/main" id="{9CE970F9-6DC7-4BA5-8627-1592232BB1AD}"/>
              </a:ext>
            </a:extLst>
          </p:cNvPr>
          <p:cNvPicPr>
            <a:picLocks noChangeAspect="1"/>
          </p:cNvPicPr>
          <p:nvPr/>
        </p:nvPicPr>
        <p:blipFill>
          <a:blip r:embed="rId4"/>
          <a:stretch>
            <a:fillRect/>
          </a:stretch>
        </p:blipFill>
        <p:spPr>
          <a:xfrm>
            <a:off x="80916" y="4406039"/>
            <a:ext cx="4513500" cy="602700"/>
          </a:xfrm>
          <a:prstGeom prst="rect">
            <a:avLst/>
          </a:prstGeom>
        </p:spPr>
      </p:pic>
      <p:pic>
        <p:nvPicPr>
          <p:cNvPr id="8" name="图片 7">
            <a:extLst>
              <a:ext uri="{FF2B5EF4-FFF2-40B4-BE49-F238E27FC236}">
                <a16:creationId xmlns:a16="http://schemas.microsoft.com/office/drawing/2014/main" id="{773A1A3C-EEB9-4A50-912C-40BB20DE2BF6}"/>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D92F3138-B732-4D76-9584-E21C33A28554}"/>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A60CA936-718D-4010-B0BC-011D14057103}"/>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FD410821-E8BE-47D1-87D0-4E1AA57A9488}"/>
              </a:ext>
            </a:extLst>
          </p:cNvPr>
          <p:cNvPicPr>
            <a:picLocks noChangeAspect="1"/>
          </p:cNvPicPr>
          <p:nvPr/>
        </p:nvPicPr>
        <p:blipFill>
          <a:blip r:embed="rId5"/>
          <a:stretch>
            <a:fillRect/>
          </a:stretch>
        </p:blipFill>
        <p:spPr>
          <a:xfrm>
            <a:off x="6107883" y="5301502"/>
            <a:ext cx="3133172" cy="363230"/>
          </a:xfrm>
          <a:prstGeom prst="rect">
            <a:avLst/>
          </a:prstGeom>
        </p:spPr>
      </p:pic>
      <p:pic>
        <p:nvPicPr>
          <p:cNvPr id="2" name="图片 1" descr="图片包含 照片&#10;&#10;已生成极高可信度的说明">
            <a:extLst>
              <a:ext uri="{FF2B5EF4-FFF2-40B4-BE49-F238E27FC236}">
                <a16:creationId xmlns:a16="http://schemas.microsoft.com/office/drawing/2014/main" id="{EF9F0DF3-F708-4685-945A-0DDA8245B0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87071" y="3304332"/>
            <a:ext cx="2357947" cy="3244845"/>
          </a:xfrm>
          <a:prstGeom prst="rect">
            <a:avLst/>
          </a:prstGeom>
        </p:spPr>
      </p:pic>
      <p:grpSp>
        <p:nvGrpSpPr>
          <p:cNvPr id="27" name="组合 26">
            <a:extLst>
              <a:ext uri="{FF2B5EF4-FFF2-40B4-BE49-F238E27FC236}">
                <a16:creationId xmlns:a16="http://schemas.microsoft.com/office/drawing/2014/main" id="{4C25D923-2F54-4820-A021-95EFA5B66211}"/>
              </a:ext>
            </a:extLst>
          </p:cNvPr>
          <p:cNvGrpSpPr/>
          <p:nvPr/>
        </p:nvGrpSpPr>
        <p:grpSpPr>
          <a:xfrm>
            <a:off x="2588783" y="2404086"/>
            <a:ext cx="1680450" cy="1468075"/>
            <a:chOff x="2588783" y="2404087"/>
            <a:chExt cx="1112268" cy="971700"/>
          </a:xfrm>
        </p:grpSpPr>
        <p:pic>
          <p:nvPicPr>
            <p:cNvPr id="14" name="图片 13">
              <a:extLst>
                <a:ext uri="{FF2B5EF4-FFF2-40B4-BE49-F238E27FC236}">
                  <a16:creationId xmlns:a16="http://schemas.microsoft.com/office/drawing/2014/main" id="{B714F21D-D3C0-4B8C-978A-744BC5CAABF7}"/>
                </a:ext>
              </a:extLst>
            </p:cNvPr>
            <p:cNvPicPr>
              <a:picLocks noChangeAspect="1"/>
            </p:cNvPicPr>
            <p:nvPr/>
          </p:nvPicPr>
          <p:blipFill>
            <a:blip r:embed="rId7"/>
            <a:stretch>
              <a:fillRect/>
            </a:stretch>
          </p:blipFill>
          <p:spPr>
            <a:xfrm>
              <a:off x="2588783" y="2404087"/>
              <a:ext cx="1112268" cy="971700"/>
            </a:xfrm>
            <a:prstGeom prst="rect">
              <a:avLst/>
            </a:prstGeom>
          </p:spPr>
        </p:pic>
        <p:sp>
          <p:nvSpPr>
            <p:cNvPr id="18" name="矩形 17">
              <a:extLst>
                <a:ext uri="{FF2B5EF4-FFF2-40B4-BE49-F238E27FC236}">
                  <a16:creationId xmlns:a16="http://schemas.microsoft.com/office/drawing/2014/main" id="{F5AA6456-FE65-4764-88B9-1A5D071803E2}"/>
                </a:ext>
              </a:extLst>
            </p:cNvPr>
            <p:cNvSpPr/>
            <p:nvPr/>
          </p:nvSpPr>
          <p:spPr>
            <a:xfrm>
              <a:off x="2834342" y="2582266"/>
              <a:ext cx="724574" cy="631511"/>
            </a:xfrm>
            <a:prstGeom prst="rect">
              <a:avLst/>
            </a:prstGeom>
          </p:spPr>
          <p:txBody>
            <a:bodyPr wrap="square">
              <a:spAutoFit/>
            </a:bodyPr>
            <a:lstStyle/>
            <a:p>
              <a:pPr algn="ctr"/>
              <a:r>
                <a:rPr lang="zh-CN" altLang="en-US" sz="2800" b="1" dirty="0">
                  <a:solidFill>
                    <a:schemeClr val="bg1"/>
                  </a:solidFill>
                  <a:latin typeface="方正喵呜体" panose="02010600010101010101" pitchFamily="2" charset="-122"/>
                  <a:ea typeface="方正喵呜体" panose="02010600010101010101" pitchFamily="2" charset="-122"/>
                </a:rPr>
                <a:t>材质效果</a:t>
              </a:r>
            </a:p>
          </p:txBody>
        </p:sp>
      </p:grpSp>
      <p:grpSp>
        <p:nvGrpSpPr>
          <p:cNvPr id="28" name="组合 27">
            <a:extLst>
              <a:ext uri="{FF2B5EF4-FFF2-40B4-BE49-F238E27FC236}">
                <a16:creationId xmlns:a16="http://schemas.microsoft.com/office/drawing/2014/main" id="{B146153B-D223-424C-910F-51785EED0B50}"/>
              </a:ext>
            </a:extLst>
          </p:cNvPr>
          <p:cNvGrpSpPr/>
          <p:nvPr/>
        </p:nvGrpSpPr>
        <p:grpSpPr>
          <a:xfrm>
            <a:off x="3756819" y="1284085"/>
            <a:ext cx="1704073" cy="1736387"/>
            <a:chOff x="3756820" y="1284086"/>
            <a:chExt cx="1127904" cy="1149292"/>
          </a:xfrm>
        </p:grpSpPr>
        <p:pic>
          <p:nvPicPr>
            <p:cNvPr id="13" name="图片 12">
              <a:extLst>
                <a:ext uri="{FF2B5EF4-FFF2-40B4-BE49-F238E27FC236}">
                  <a16:creationId xmlns:a16="http://schemas.microsoft.com/office/drawing/2014/main" id="{DF0DC1E1-1A60-4AA1-BB2B-71D551CE88FE}"/>
                </a:ext>
              </a:extLst>
            </p:cNvPr>
            <p:cNvPicPr>
              <a:picLocks noChangeAspect="1"/>
            </p:cNvPicPr>
            <p:nvPr/>
          </p:nvPicPr>
          <p:blipFill>
            <a:blip r:embed="rId8"/>
            <a:stretch>
              <a:fillRect/>
            </a:stretch>
          </p:blipFill>
          <p:spPr>
            <a:xfrm>
              <a:off x="3756820" y="1284086"/>
              <a:ext cx="1127904" cy="1149292"/>
            </a:xfrm>
            <a:prstGeom prst="rect">
              <a:avLst/>
            </a:prstGeom>
          </p:spPr>
        </p:pic>
        <p:sp>
          <p:nvSpPr>
            <p:cNvPr id="19" name="矩形 18">
              <a:extLst>
                <a:ext uri="{FF2B5EF4-FFF2-40B4-BE49-F238E27FC236}">
                  <a16:creationId xmlns:a16="http://schemas.microsoft.com/office/drawing/2014/main" id="{3EC862BC-A931-4E23-9E21-9A7C38FFA296}"/>
                </a:ext>
              </a:extLst>
            </p:cNvPr>
            <p:cNvSpPr/>
            <p:nvPr/>
          </p:nvSpPr>
          <p:spPr>
            <a:xfrm>
              <a:off x="3845470" y="1519326"/>
              <a:ext cx="982009" cy="631511"/>
            </a:xfrm>
            <a:prstGeom prst="rect">
              <a:avLst/>
            </a:prstGeom>
          </p:spPr>
          <p:txBody>
            <a:bodyPr wrap="square">
              <a:spAutoFit/>
            </a:bodyPr>
            <a:lstStyle/>
            <a:p>
              <a:pPr algn="ctr"/>
              <a:r>
                <a:rPr lang="zh-CN" altLang="en-US" sz="2800" b="1" dirty="0">
                  <a:solidFill>
                    <a:schemeClr val="bg1"/>
                  </a:solidFill>
                  <a:latin typeface="方正喵呜体" panose="02010600010101010101" pitchFamily="2" charset="-122"/>
                  <a:ea typeface="方正喵呜体" panose="02010600010101010101" pitchFamily="2" charset="-122"/>
                </a:rPr>
                <a:t>按步骤折叠</a:t>
              </a:r>
            </a:p>
          </p:txBody>
        </p:sp>
      </p:grpSp>
      <p:grpSp>
        <p:nvGrpSpPr>
          <p:cNvPr id="29" name="组合 28">
            <a:extLst>
              <a:ext uri="{FF2B5EF4-FFF2-40B4-BE49-F238E27FC236}">
                <a16:creationId xmlns:a16="http://schemas.microsoft.com/office/drawing/2014/main" id="{DA9FDCD2-7136-45E9-96E6-49D6961AA198}"/>
              </a:ext>
            </a:extLst>
          </p:cNvPr>
          <p:cNvGrpSpPr/>
          <p:nvPr/>
        </p:nvGrpSpPr>
        <p:grpSpPr>
          <a:xfrm>
            <a:off x="5376593" y="1121400"/>
            <a:ext cx="1680450" cy="1468075"/>
            <a:chOff x="5376593" y="1121401"/>
            <a:chExt cx="1112268" cy="971700"/>
          </a:xfrm>
        </p:grpSpPr>
        <p:pic>
          <p:nvPicPr>
            <p:cNvPr id="15" name="图片 14">
              <a:extLst>
                <a:ext uri="{FF2B5EF4-FFF2-40B4-BE49-F238E27FC236}">
                  <a16:creationId xmlns:a16="http://schemas.microsoft.com/office/drawing/2014/main" id="{B02446E9-AD58-4789-86BE-AA3420AEC3E7}"/>
                </a:ext>
              </a:extLst>
            </p:cNvPr>
            <p:cNvPicPr>
              <a:picLocks noChangeAspect="1"/>
            </p:cNvPicPr>
            <p:nvPr/>
          </p:nvPicPr>
          <p:blipFill>
            <a:blip r:embed="rId7"/>
            <a:stretch>
              <a:fillRect/>
            </a:stretch>
          </p:blipFill>
          <p:spPr>
            <a:xfrm>
              <a:off x="5376593" y="1121401"/>
              <a:ext cx="1112268" cy="971700"/>
            </a:xfrm>
            <a:prstGeom prst="rect">
              <a:avLst/>
            </a:prstGeom>
          </p:spPr>
        </p:pic>
        <p:sp>
          <p:nvSpPr>
            <p:cNvPr id="20" name="矩形 19">
              <a:extLst>
                <a:ext uri="{FF2B5EF4-FFF2-40B4-BE49-F238E27FC236}">
                  <a16:creationId xmlns:a16="http://schemas.microsoft.com/office/drawing/2014/main" id="{591DC5E3-6FAF-4A5B-B9E8-0D49BD1F6C3E}"/>
                </a:ext>
              </a:extLst>
            </p:cNvPr>
            <p:cNvSpPr/>
            <p:nvPr/>
          </p:nvSpPr>
          <p:spPr>
            <a:xfrm>
              <a:off x="5627387" y="1431744"/>
              <a:ext cx="724574" cy="346313"/>
            </a:xfrm>
            <a:prstGeom prst="rect">
              <a:avLst/>
            </a:prstGeom>
          </p:spPr>
          <p:txBody>
            <a:bodyPr wrap="squar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动画</a:t>
              </a:r>
            </a:p>
          </p:txBody>
        </p:sp>
      </p:grpSp>
      <p:grpSp>
        <p:nvGrpSpPr>
          <p:cNvPr id="30" name="组合 29">
            <a:extLst>
              <a:ext uri="{FF2B5EF4-FFF2-40B4-BE49-F238E27FC236}">
                <a16:creationId xmlns:a16="http://schemas.microsoft.com/office/drawing/2014/main" id="{C6751605-0F20-4398-B675-A87DF672F712}"/>
              </a:ext>
            </a:extLst>
          </p:cNvPr>
          <p:cNvGrpSpPr/>
          <p:nvPr/>
        </p:nvGrpSpPr>
        <p:grpSpPr>
          <a:xfrm>
            <a:off x="6850211" y="1615822"/>
            <a:ext cx="1704073" cy="1736387"/>
            <a:chOff x="6980730" y="1740645"/>
            <a:chExt cx="1127904" cy="1149292"/>
          </a:xfrm>
        </p:grpSpPr>
        <p:pic>
          <p:nvPicPr>
            <p:cNvPr id="16" name="图片 15">
              <a:extLst>
                <a:ext uri="{FF2B5EF4-FFF2-40B4-BE49-F238E27FC236}">
                  <a16:creationId xmlns:a16="http://schemas.microsoft.com/office/drawing/2014/main" id="{3072C513-E6E5-457C-A46E-7D9BC6A59FB6}"/>
                </a:ext>
              </a:extLst>
            </p:cNvPr>
            <p:cNvPicPr>
              <a:picLocks noChangeAspect="1"/>
            </p:cNvPicPr>
            <p:nvPr/>
          </p:nvPicPr>
          <p:blipFill>
            <a:blip r:embed="rId8"/>
            <a:stretch>
              <a:fillRect/>
            </a:stretch>
          </p:blipFill>
          <p:spPr>
            <a:xfrm>
              <a:off x="6980730" y="1740645"/>
              <a:ext cx="1127904" cy="1149292"/>
            </a:xfrm>
            <a:prstGeom prst="rect">
              <a:avLst/>
            </a:prstGeom>
          </p:spPr>
        </p:pic>
        <p:sp>
          <p:nvSpPr>
            <p:cNvPr id="21" name="矩形 20">
              <a:extLst>
                <a:ext uri="{FF2B5EF4-FFF2-40B4-BE49-F238E27FC236}">
                  <a16:creationId xmlns:a16="http://schemas.microsoft.com/office/drawing/2014/main" id="{37B983A2-BAAF-499E-BEDC-39472594FB4E}"/>
                </a:ext>
              </a:extLst>
            </p:cNvPr>
            <p:cNvSpPr/>
            <p:nvPr/>
          </p:nvSpPr>
          <p:spPr>
            <a:xfrm>
              <a:off x="7057868" y="2002716"/>
              <a:ext cx="1010111" cy="631511"/>
            </a:xfrm>
            <a:prstGeom prst="rect">
              <a:avLst/>
            </a:prstGeom>
          </p:spPr>
          <p:txBody>
            <a:bodyPr wrap="square">
              <a:spAutoFit/>
            </a:bodyPr>
            <a:lstStyle/>
            <a:p>
              <a:pPr algn="ctr"/>
              <a:r>
                <a:rPr lang="zh-CN" altLang="en-US" sz="2800" b="1" dirty="0">
                  <a:solidFill>
                    <a:schemeClr val="bg1"/>
                  </a:solidFill>
                  <a:latin typeface="方正喵呜体" panose="02010600010101010101" pitchFamily="2" charset="-122"/>
                  <a:ea typeface="方正喵呜体" panose="02010600010101010101" pitchFamily="2" charset="-122"/>
                </a:rPr>
                <a:t>自定义折纸</a:t>
              </a:r>
            </a:p>
          </p:txBody>
        </p:sp>
      </p:grpSp>
      <p:grpSp>
        <p:nvGrpSpPr>
          <p:cNvPr id="31" name="组合 30">
            <a:extLst>
              <a:ext uri="{FF2B5EF4-FFF2-40B4-BE49-F238E27FC236}">
                <a16:creationId xmlns:a16="http://schemas.microsoft.com/office/drawing/2014/main" id="{70F6D8EA-6FB9-48D7-802E-50F2F6A8E119}"/>
              </a:ext>
            </a:extLst>
          </p:cNvPr>
          <p:cNvGrpSpPr/>
          <p:nvPr/>
        </p:nvGrpSpPr>
        <p:grpSpPr>
          <a:xfrm>
            <a:off x="8293171" y="2542693"/>
            <a:ext cx="1680450" cy="1468075"/>
            <a:chOff x="8128787" y="2542694"/>
            <a:chExt cx="1112268" cy="971700"/>
          </a:xfrm>
        </p:grpSpPr>
        <p:pic>
          <p:nvPicPr>
            <p:cNvPr id="17" name="图片 16">
              <a:extLst>
                <a:ext uri="{FF2B5EF4-FFF2-40B4-BE49-F238E27FC236}">
                  <a16:creationId xmlns:a16="http://schemas.microsoft.com/office/drawing/2014/main" id="{3147E63C-85F4-42C7-A235-CA677999A7B2}"/>
                </a:ext>
              </a:extLst>
            </p:cNvPr>
            <p:cNvPicPr>
              <a:picLocks noChangeAspect="1"/>
            </p:cNvPicPr>
            <p:nvPr/>
          </p:nvPicPr>
          <p:blipFill>
            <a:blip r:embed="rId7"/>
            <a:stretch>
              <a:fillRect/>
            </a:stretch>
          </p:blipFill>
          <p:spPr>
            <a:xfrm>
              <a:off x="8128787" y="2542694"/>
              <a:ext cx="1112268" cy="971700"/>
            </a:xfrm>
            <a:prstGeom prst="rect">
              <a:avLst/>
            </a:prstGeom>
          </p:spPr>
        </p:pic>
        <p:sp>
          <p:nvSpPr>
            <p:cNvPr id="22" name="矩形 21">
              <a:extLst>
                <a:ext uri="{FF2B5EF4-FFF2-40B4-BE49-F238E27FC236}">
                  <a16:creationId xmlns:a16="http://schemas.microsoft.com/office/drawing/2014/main" id="{797F0417-A593-4229-BD1B-8713661CD6CE}"/>
                </a:ext>
              </a:extLst>
            </p:cNvPr>
            <p:cNvSpPr/>
            <p:nvPr/>
          </p:nvSpPr>
          <p:spPr>
            <a:xfrm>
              <a:off x="8353031" y="2731058"/>
              <a:ext cx="724574" cy="631511"/>
            </a:xfrm>
            <a:prstGeom prst="rect">
              <a:avLst/>
            </a:prstGeom>
          </p:spPr>
          <p:txBody>
            <a:bodyPr wrap="square">
              <a:spAutoFit/>
            </a:bodyPr>
            <a:lstStyle/>
            <a:p>
              <a:pPr algn="ctr"/>
              <a:r>
                <a:rPr lang="zh-CN" altLang="en-US" sz="2800" b="1" dirty="0">
                  <a:solidFill>
                    <a:schemeClr val="bg1"/>
                  </a:solidFill>
                  <a:latin typeface="方正喵呜体" panose="02010600010101010101" pitchFamily="2" charset="-122"/>
                  <a:ea typeface="方正喵呜体" panose="02010600010101010101" pitchFamily="2" charset="-122"/>
                </a:rPr>
                <a:t>可视化</a:t>
              </a:r>
            </a:p>
          </p:txBody>
        </p:sp>
      </p:grpSp>
      <p:pic>
        <p:nvPicPr>
          <p:cNvPr id="33" name="图片 32">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4" name="图片 33">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5" name="图片 34">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6" name="图片 35">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7" name="矩形 36">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nvGrpSpPr>
          <p:cNvPr id="38" name="组合 37">
            <a:extLst>
              <a:ext uri="{FF2B5EF4-FFF2-40B4-BE49-F238E27FC236}">
                <a16:creationId xmlns:a16="http://schemas.microsoft.com/office/drawing/2014/main" id="{6F59D52D-CE32-4419-8105-BDB44D9E7F40}"/>
              </a:ext>
            </a:extLst>
          </p:cNvPr>
          <p:cNvGrpSpPr/>
          <p:nvPr/>
        </p:nvGrpSpPr>
        <p:grpSpPr>
          <a:xfrm>
            <a:off x="286699" y="349853"/>
            <a:ext cx="2338514" cy="940900"/>
            <a:chOff x="286699" y="349853"/>
            <a:chExt cx="2338514" cy="940900"/>
          </a:xfrm>
        </p:grpSpPr>
        <p:pic>
          <p:nvPicPr>
            <p:cNvPr id="39" name="图片 38">
              <a:extLst>
                <a:ext uri="{FF2B5EF4-FFF2-40B4-BE49-F238E27FC236}">
                  <a16:creationId xmlns:a16="http://schemas.microsoft.com/office/drawing/2014/main" id="{B50A3B3E-7C80-4ACC-85EC-AF7FB165D636}"/>
                </a:ext>
              </a:extLst>
            </p:cNvPr>
            <p:cNvPicPr>
              <a:picLocks noChangeAspect="1"/>
            </p:cNvPicPr>
            <p:nvPr userDrawn="1"/>
          </p:nvPicPr>
          <p:blipFill>
            <a:blip r:embed="rId13">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40" name="矩形 39">
              <a:extLst>
                <a:ext uri="{FF2B5EF4-FFF2-40B4-BE49-F238E27FC236}">
                  <a16:creationId xmlns:a16="http://schemas.microsoft.com/office/drawing/2014/main" id="{F7F09407-FEB6-46DB-8F68-0FCCF0152138}"/>
                </a:ext>
              </a:extLst>
            </p:cNvPr>
            <p:cNvSpPr/>
            <p:nvPr userDrawn="1"/>
          </p:nvSpPr>
          <p:spPr>
            <a:xfrm>
              <a:off x="350752" y="531321"/>
              <a:ext cx="1646605"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   创新点</a:t>
              </a:r>
            </a:p>
          </p:txBody>
        </p:sp>
      </p:grpSp>
    </p:spTree>
    <p:extLst>
      <p:ext uri="{BB962C8B-B14F-4D97-AF65-F5344CB8AC3E}">
        <p14:creationId xmlns:p14="http://schemas.microsoft.com/office/powerpoint/2010/main" val="29824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0214" y="3487543"/>
            <a:ext cx="982136" cy="1350438"/>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71158" y="2507220"/>
            <a:ext cx="2120410" cy="2428565"/>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2943099" y="2344618"/>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4008894" y="924044"/>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3" name="组合 22">
            <a:extLst>
              <a:ext uri="{FF2B5EF4-FFF2-40B4-BE49-F238E27FC236}">
                <a16:creationId xmlns:a16="http://schemas.microsoft.com/office/drawing/2014/main" id="{92D3B38C-E4E1-4AB9-ABA1-2D2555CF923B}"/>
              </a:ext>
            </a:extLst>
          </p:cNvPr>
          <p:cNvGrpSpPr/>
          <p:nvPr/>
        </p:nvGrpSpPr>
        <p:grpSpPr>
          <a:xfrm>
            <a:off x="6130650" y="1062959"/>
            <a:ext cx="1515509" cy="1225571"/>
            <a:chOff x="6371440" y="2078672"/>
            <a:chExt cx="1515509" cy="1225571"/>
          </a:xfrm>
        </p:grpSpPr>
        <p:pic>
          <p:nvPicPr>
            <p:cNvPr id="31" name="图片 30">
              <a:extLst>
                <a:ext uri="{FF2B5EF4-FFF2-40B4-BE49-F238E27FC236}">
                  <a16:creationId xmlns:a16="http://schemas.microsoft.com/office/drawing/2014/main" id="{A32A3E23-2018-43C3-B010-0ECA884EBB71}"/>
                </a:ext>
              </a:extLst>
            </p:cNvPr>
            <p:cNvPicPr>
              <a:picLocks noChangeAspect="1"/>
            </p:cNvPicPr>
            <p:nvPr/>
          </p:nvPicPr>
          <p:blipFill>
            <a:blip r:embed="rId15">
              <a:duotone>
                <a:prstClr val="black"/>
                <a:schemeClr val="accent5">
                  <a:tint val="45000"/>
                  <a:satMod val="400000"/>
                </a:schemeClr>
              </a:duotone>
              <a:lum bright="20000"/>
            </a:blip>
            <a:stretch>
              <a:fillRect/>
            </a:stretch>
          </p:blipFill>
          <p:spPr>
            <a:xfrm>
              <a:off x="6371440" y="2078672"/>
              <a:ext cx="1515509" cy="1225571"/>
            </a:xfrm>
            <a:prstGeom prst="rect">
              <a:avLst/>
            </a:prstGeom>
          </p:spPr>
        </p:pic>
        <p:sp>
          <p:nvSpPr>
            <p:cNvPr id="32" name="矩形 31">
              <a:extLst>
                <a:ext uri="{FF2B5EF4-FFF2-40B4-BE49-F238E27FC236}">
                  <a16:creationId xmlns:a16="http://schemas.microsoft.com/office/drawing/2014/main" id="{0726B159-C62B-456A-AEBD-5F8F8B0DC917}"/>
                </a:ext>
              </a:extLst>
            </p:cNvPr>
            <p:cNvSpPr/>
            <p:nvPr/>
          </p:nvSpPr>
          <p:spPr>
            <a:xfrm>
              <a:off x="6699759" y="2178810"/>
              <a:ext cx="959470" cy="954107"/>
            </a:xfrm>
            <a:prstGeom prst="rect">
              <a:avLst/>
            </a:prstGeom>
          </p:spPr>
          <p:txBody>
            <a:bodyPr wrap="squar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使用技术</a:t>
              </a:r>
            </a:p>
          </p:txBody>
        </p:sp>
      </p:grpSp>
    </p:spTree>
    <p:extLst>
      <p:ext uri="{BB962C8B-B14F-4D97-AF65-F5344CB8AC3E}">
        <p14:creationId xmlns:p14="http://schemas.microsoft.com/office/powerpoint/2010/main" val="3284387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633E1C-B507-47FA-A197-8C2221D194D0}"/>
              </a:ext>
            </a:extLst>
          </p:cNvPr>
          <p:cNvPicPr>
            <a:picLocks noChangeAspect="1"/>
          </p:cNvPicPr>
          <p:nvPr/>
        </p:nvPicPr>
        <p:blipFill>
          <a:blip r:embed="rId3"/>
          <a:stretch>
            <a:fillRect/>
          </a:stretch>
        </p:blipFill>
        <p:spPr>
          <a:xfrm>
            <a:off x="4171670" y="4531109"/>
            <a:ext cx="4456125" cy="516600"/>
          </a:xfrm>
          <a:prstGeom prst="rect">
            <a:avLst/>
          </a:prstGeom>
        </p:spPr>
      </p:pic>
      <p:pic>
        <p:nvPicPr>
          <p:cNvPr id="20" name="图片 19">
            <a:extLst>
              <a:ext uri="{FF2B5EF4-FFF2-40B4-BE49-F238E27FC236}">
                <a16:creationId xmlns:a16="http://schemas.microsoft.com/office/drawing/2014/main" id="{ABA5A291-32EC-4FDD-8A4F-59E290DD70E5}"/>
              </a:ext>
            </a:extLst>
          </p:cNvPr>
          <p:cNvPicPr>
            <a:picLocks noChangeAspect="1"/>
          </p:cNvPicPr>
          <p:nvPr/>
        </p:nvPicPr>
        <p:blipFill>
          <a:blip r:embed="rId4"/>
          <a:stretch>
            <a:fillRect/>
          </a:stretch>
        </p:blipFill>
        <p:spPr>
          <a:xfrm>
            <a:off x="112294" y="4480883"/>
            <a:ext cx="4513500" cy="602700"/>
          </a:xfrm>
          <a:prstGeom prst="rect">
            <a:avLst/>
          </a:prstGeom>
        </p:spPr>
      </p:pic>
      <p:pic>
        <p:nvPicPr>
          <p:cNvPr id="2" name="图片 1">
            <a:extLst>
              <a:ext uri="{FF2B5EF4-FFF2-40B4-BE49-F238E27FC236}">
                <a16:creationId xmlns:a16="http://schemas.microsoft.com/office/drawing/2014/main" id="{08F6D20B-DDC4-4D9F-B533-1E65C6DAD18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8700" y="2924566"/>
            <a:ext cx="1618190" cy="1894803"/>
          </a:xfrm>
          <a:prstGeom prst="rect">
            <a:avLst/>
          </a:prstGeom>
        </p:spPr>
      </p:pic>
      <p:grpSp>
        <p:nvGrpSpPr>
          <p:cNvPr id="17" name="组合 16">
            <a:extLst>
              <a:ext uri="{FF2B5EF4-FFF2-40B4-BE49-F238E27FC236}">
                <a16:creationId xmlns:a16="http://schemas.microsoft.com/office/drawing/2014/main" id="{951E0568-5DD2-47E6-839C-9AD7A466904A}"/>
              </a:ext>
            </a:extLst>
          </p:cNvPr>
          <p:cNvGrpSpPr/>
          <p:nvPr/>
        </p:nvGrpSpPr>
        <p:grpSpPr>
          <a:xfrm>
            <a:off x="2150029" y="1322703"/>
            <a:ext cx="862144" cy="813167"/>
            <a:chOff x="5315335" y="1050285"/>
            <a:chExt cx="862144" cy="813167"/>
          </a:xfrm>
        </p:grpSpPr>
        <p:pic>
          <p:nvPicPr>
            <p:cNvPr id="7" name="图片 6">
              <a:extLst>
                <a:ext uri="{FF2B5EF4-FFF2-40B4-BE49-F238E27FC236}">
                  <a16:creationId xmlns:a16="http://schemas.microsoft.com/office/drawing/2014/main" id="{1B899E4E-F49B-40D9-806F-746DF4F3F4E7}"/>
                </a:ext>
              </a:extLst>
            </p:cNvPr>
            <p:cNvPicPr>
              <a:picLocks noChangeAspect="1"/>
            </p:cNvPicPr>
            <p:nvPr/>
          </p:nvPicPr>
          <p:blipFill>
            <a:blip r:embed="rId6"/>
            <a:stretch>
              <a:fillRect/>
            </a:stretch>
          </p:blipFill>
          <p:spPr>
            <a:xfrm>
              <a:off x="5315335" y="1050285"/>
              <a:ext cx="860625" cy="813167"/>
            </a:xfrm>
            <a:prstGeom prst="rect">
              <a:avLst/>
            </a:prstGeom>
          </p:spPr>
        </p:pic>
        <p:sp>
          <p:nvSpPr>
            <p:cNvPr id="8" name="矩形 7">
              <a:extLst>
                <a:ext uri="{FF2B5EF4-FFF2-40B4-BE49-F238E27FC236}">
                  <a16:creationId xmlns:a16="http://schemas.microsoft.com/office/drawing/2014/main" id="{44626793-BB79-41D7-8551-2BA9FDD0CD50}"/>
                </a:ext>
              </a:extLst>
            </p:cNvPr>
            <p:cNvSpPr/>
            <p:nvPr/>
          </p:nvSpPr>
          <p:spPr>
            <a:xfrm>
              <a:off x="5400410" y="1273282"/>
              <a:ext cx="777069" cy="400110"/>
            </a:xfrm>
            <a:prstGeom prst="rect">
              <a:avLst/>
            </a:prstGeom>
          </p:spPr>
          <p:txBody>
            <a:bodyPr wrap="square">
              <a:spAutoFit/>
            </a:bodyPr>
            <a:lstStyle/>
            <a:p>
              <a:r>
                <a:rPr lang="zh-CN" altLang="en-US" sz="2000" b="1" dirty="0">
                  <a:solidFill>
                    <a:schemeClr val="bg1"/>
                  </a:solidFill>
                  <a:latin typeface="方正喵呜体" panose="02010600010101010101" pitchFamily="2" charset="-122"/>
                  <a:ea typeface="方正喵呜体" panose="02010600010101010101" pitchFamily="2" charset="-122"/>
                </a:rPr>
                <a:t>编程</a:t>
              </a:r>
            </a:p>
          </p:txBody>
        </p:sp>
      </p:grpSp>
      <p:grpSp>
        <p:nvGrpSpPr>
          <p:cNvPr id="19" name="组合 18">
            <a:extLst>
              <a:ext uri="{FF2B5EF4-FFF2-40B4-BE49-F238E27FC236}">
                <a16:creationId xmlns:a16="http://schemas.microsoft.com/office/drawing/2014/main" id="{BF20F88A-F58E-4A55-B12A-A1560FE81A8B}"/>
              </a:ext>
            </a:extLst>
          </p:cNvPr>
          <p:cNvGrpSpPr/>
          <p:nvPr/>
        </p:nvGrpSpPr>
        <p:grpSpPr>
          <a:xfrm>
            <a:off x="2122225" y="3667716"/>
            <a:ext cx="862144" cy="813167"/>
            <a:chOff x="6838638" y="3478384"/>
            <a:chExt cx="862144" cy="813167"/>
          </a:xfrm>
        </p:grpSpPr>
        <p:pic>
          <p:nvPicPr>
            <p:cNvPr id="9" name="图片 8">
              <a:extLst>
                <a:ext uri="{FF2B5EF4-FFF2-40B4-BE49-F238E27FC236}">
                  <a16:creationId xmlns:a16="http://schemas.microsoft.com/office/drawing/2014/main" id="{CE7DC86A-4B7B-4B8B-8294-76A5F9FD5666}"/>
                </a:ext>
              </a:extLst>
            </p:cNvPr>
            <p:cNvPicPr>
              <a:picLocks noChangeAspect="1"/>
            </p:cNvPicPr>
            <p:nvPr/>
          </p:nvPicPr>
          <p:blipFill>
            <a:blip r:embed="rId6"/>
            <a:stretch>
              <a:fillRect/>
            </a:stretch>
          </p:blipFill>
          <p:spPr>
            <a:xfrm>
              <a:off x="6838638" y="3478384"/>
              <a:ext cx="860625" cy="813167"/>
            </a:xfrm>
            <a:prstGeom prst="rect">
              <a:avLst/>
            </a:prstGeom>
          </p:spPr>
        </p:pic>
        <p:sp>
          <p:nvSpPr>
            <p:cNvPr id="10" name="矩形 9">
              <a:extLst>
                <a:ext uri="{FF2B5EF4-FFF2-40B4-BE49-F238E27FC236}">
                  <a16:creationId xmlns:a16="http://schemas.microsoft.com/office/drawing/2014/main" id="{643A2338-8F2A-4A7A-A629-A8D418123280}"/>
                </a:ext>
              </a:extLst>
            </p:cNvPr>
            <p:cNvSpPr/>
            <p:nvPr/>
          </p:nvSpPr>
          <p:spPr>
            <a:xfrm>
              <a:off x="6923713" y="3650011"/>
              <a:ext cx="777069" cy="400110"/>
            </a:xfrm>
            <a:prstGeom prst="rect">
              <a:avLst/>
            </a:prstGeom>
          </p:spPr>
          <p:txBody>
            <a:bodyPr wrap="square">
              <a:spAutoFit/>
            </a:bodyPr>
            <a:lstStyle/>
            <a:p>
              <a:r>
                <a:rPr lang="zh-CN" altLang="en-US" sz="2000" b="1" dirty="0">
                  <a:solidFill>
                    <a:schemeClr val="bg1"/>
                  </a:solidFill>
                  <a:latin typeface="方正喵呜体" panose="02010600010101010101" pitchFamily="2" charset="-122"/>
                  <a:ea typeface="方正喵呜体" panose="02010600010101010101" pitchFamily="2" charset="-122"/>
                </a:rPr>
                <a:t>体验</a:t>
              </a:r>
            </a:p>
          </p:txBody>
        </p:sp>
      </p:grpSp>
      <p:grpSp>
        <p:nvGrpSpPr>
          <p:cNvPr id="18" name="组合 17">
            <a:extLst>
              <a:ext uri="{FF2B5EF4-FFF2-40B4-BE49-F238E27FC236}">
                <a16:creationId xmlns:a16="http://schemas.microsoft.com/office/drawing/2014/main" id="{971BAE06-89EA-494F-A58B-392F3EA21CD8}"/>
              </a:ext>
            </a:extLst>
          </p:cNvPr>
          <p:cNvGrpSpPr/>
          <p:nvPr/>
        </p:nvGrpSpPr>
        <p:grpSpPr>
          <a:xfrm>
            <a:off x="2122225" y="2447763"/>
            <a:ext cx="1023188" cy="947100"/>
            <a:chOff x="6413392" y="2110157"/>
            <a:chExt cx="1023188" cy="947100"/>
          </a:xfrm>
        </p:grpSpPr>
        <p:pic>
          <p:nvPicPr>
            <p:cNvPr id="11" name="图片 10">
              <a:extLst>
                <a:ext uri="{FF2B5EF4-FFF2-40B4-BE49-F238E27FC236}">
                  <a16:creationId xmlns:a16="http://schemas.microsoft.com/office/drawing/2014/main" id="{54DDD6B8-8925-4FC1-8EB8-33E0A2A7C6A0}"/>
                </a:ext>
              </a:extLst>
            </p:cNvPr>
            <p:cNvPicPr>
              <a:picLocks noChangeAspect="1"/>
            </p:cNvPicPr>
            <p:nvPr/>
          </p:nvPicPr>
          <p:blipFill>
            <a:blip r:embed="rId7"/>
            <a:stretch>
              <a:fillRect/>
            </a:stretch>
          </p:blipFill>
          <p:spPr>
            <a:xfrm>
              <a:off x="6413392" y="2110157"/>
              <a:ext cx="1023188" cy="947100"/>
            </a:xfrm>
            <a:prstGeom prst="rect">
              <a:avLst/>
            </a:prstGeom>
          </p:spPr>
        </p:pic>
        <p:sp>
          <p:nvSpPr>
            <p:cNvPr id="12" name="矩形 11">
              <a:extLst>
                <a:ext uri="{FF2B5EF4-FFF2-40B4-BE49-F238E27FC236}">
                  <a16:creationId xmlns:a16="http://schemas.microsoft.com/office/drawing/2014/main" id="{CE94AB18-9C5B-4427-85D5-BA337B48BFA7}"/>
                </a:ext>
              </a:extLst>
            </p:cNvPr>
            <p:cNvSpPr/>
            <p:nvPr/>
          </p:nvSpPr>
          <p:spPr>
            <a:xfrm>
              <a:off x="6601925" y="2324515"/>
              <a:ext cx="777069" cy="400110"/>
            </a:xfrm>
            <a:prstGeom prst="rect">
              <a:avLst/>
            </a:prstGeom>
          </p:spPr>
          <p:txBody>
            <a:bodyPr wrap="square">
              <a:spAutoFit/>
            </a:bodyPr>
            <a:lstStyle/>
            <a:p>
              <a:r>
                <a:rPr lang="zh-CN" altLang="en-US" sz="2000" b="1" dirty="0">
                  <a:solidFill>
                    <a:schemeClr val="bg1"/>
                  </a:solidFill>
                  <a:latin typeface="方正喵呜体" panose="02010600010101010101" pitchFamily="2" charset="-122"/>
                  <a:ea typeface="方正喵呜体" panose="02010600010101010101" pitchFamily="2" charset="-122"/>
                </a:rPr>
                <a:t>运行</a:t>
              </a:r>
            </a:p>
          </p:txBody>
        </p:sp>
      </p:grpSp>
      <p:sp>
        <p:nvSpPr>
          <p:cNvPr id="13" name="矩形 12">
            <a:extLst>
              <a:ext uri="{FF2B5EF4-FFF2-40B4-BE49-F238E27FC236}">
                <a16:creationId xmlns:a16="http://schemas.microsoft.com/office/drawing/2014/main" id="{98C2FD76-EA2F-4ECA-A2BD-B51279EFB11B}"/>
              </a:ext>
            </a:extLst>
          </p:cNvPr>
          <p:cNvSpPr/>
          <p:nvPr/>
        </p:nvSpPr>
        <p:spPr>
          <a:xfrm>
            <a:off x="3228255" y="1521557"/>
            <a:ext cx="3171477" cy="400110"/>
          </a:xfrm>
          <a:prstGeom prst="rect">
            <a:avLst/>
          </a:prstGeom>
        </p:spPr>
        <p:txBody>
          <a:bodyPr wrap="square">
            <a:spAutoFit/>
          </a:bodyPr>
          <a:lstStyle/>
          <a:p>
            <a:r>
              <a:rPr lang="en-US" altLang="zh-CN" sz="2000" dirty="0">
                <a:latin typeface="Consolas" panose="020B0609020204030204" pitchFamily="49" charset="0"/>
                <a:ea typeface="方正卡通简体" panose="03000509000000000000" pitchFamily="65" charset="-122"/>
              </a:rPr>
              <a:t>VRTK</a:t>
            </a:r>
            <a:endParaRPr lang="zh-CN" altLang="en-US" sz="2000" dirty="0">
              <a:solidFill>
                <a:srgbClr val="50A0BA"/>
              </a:solidFill>
              <a:latin typeface="方正卡通简体" panose="03000509000000000000" pitchFamily="65" charset="-122"/>
              <a:ea typeface="方正卡通简体" panose="03000509000000000000" pitchFamily="65" charset="-122"/>
            </a:endParaRPr>
          </a:p>
        </p:txBody>
      </p:sp>
      <p:sp>
        <p:nvSpPr>
          <p:cNvPr id="14" name="矩形 13">
            <a:extLst>
              <a:ext uri="{FF2B5EF4-FFF2-40B4-BE49-F238E27FC236}">
                <a16:creationId xmlns:a16="http://schemas.microsoft.com/office/drawing/2014/main" id="{8400E5FE-B813-4CF9-94E6-DDEC5D70329C}"/>
              </a:ext>
            </a:extLst>
          </p:cNvPr>
          <p:cNvSpPr/>
          <p:nvPr/>
        </p:nvSpPr>
        <p:spPr>
          <a:xfrm>
            <a:off x="3222864" y="2474498"/>
            <a:ext cx="2648817" cy="707886"/>
          </a:xfrm>
          <a:prstGeom prst="rect">
            <a:avLst/>
          </a:prstGeom>
        </p:spPr>
        <p:txBody>
          <a:bodyPr wrap="square">
            <a:spAutoFit/>
          </a:bodyPr>
          <a:lstStyle/>
          <a:p>
            <a:r>
              <a:rPr lang="en-US" altLang="zh-CN" sz="2000" dirty="0">
                <a:latin typeface="Consolas" panose="020B0609020204030204" pitchFamily="49" charset="0"/>
                <a:ea typeface="方正卡通简体" panose="03000509000000000000" pitchFamily="65" charset="-122"/>
              </a:rPr>
              <a:t>HTC </a:t>
            </a:r>
            <a:r>
              <a:rPr lang="en-US" altLang="zh-CN" sz="2000" dirty="0" err="1">
                <a:latin typeface="Consolas" panose="020B0609020204030204" pitchFamily="49" charset="0"/>
                <a:ea typeface="方正卡通简体" panose="03000509000000000000" pitchFamily="65" charset="-122"/>
              </a:rPr>
              <a:t>Vive</a:t>
            </a:r>
            <a:endParaRPr lang="en-US" altLang="zh-CN" sz="2000" dirty="0">
              <a:latin typeface="Consolas" panose="020B0609020204030204" pitchFamily="49" charset="0"/>
              <a:ea typeface="方正卡通简体" panose="03000509000000000000" pitchFamily="65" charset="-122"/>
            </a:endParaRPr>
          </a:p>
          <a:p>
            <a:r>
              <a:rPr lang="en-US" altLang="zh-CN" sz="2000" dirty="0">
                <a:latin typeface="Consolas" panose="020B0609020204030204" pitchFamily="49" charset="0"/>
                <a:ea typeface="方正卡通简体" panose="03000509000000000000" pitchFamily="65" charset="-122"/>
              </a:rPr>
              <a:t>Oculus VR Headset</a:t>
            </a:r>
            <a:endParaRPr lang="zh-CN" altLang="en-US" sz="2000" dirty="0">
              <a:latin typeface="方正卡通简体" panose="03000509000000000000" pitchFamily="65" charset="-122"/>
              <a:ea typeface="方正卡通简体" panose="03000509000000000000" pitchFamily="65" charset="-122"/>
            </a:endParaRPr>
          </a:p>
        </p:txBody>
      </p:sp>
      <p:sp>
        <p:nvSpPr>
          <p:cNvPr id="15" name="矩形 14">
            <a:extLst>
              <a:ext uri="{FF2B5EF4-FFF2-40B4-BE49-F238E27FC236}">
                <a16:creationId xmlns:a16="http://schemas.microsoft.com/office/drawing/2014/main" id="{C51E9618-5BC0-467E-B999-726C99CB6D7F}"/>
              </a:ext>
            </a:extLst>
          </p:cNvPr>
          <p:cNvSpPr/>
          <p:nvPr/>
        </p:nvSpPr>
        <p:spPr>
          <a:xfrm>
            <a:off x="3189599" y="3796089"/>
            <a:ext cx="2984595" cy="646331"/>
          </a:xfrm>
          <a:prstGeom prst="rect">
            <a:avLst/>
          </a:prstGeom>
        </p:spPr>
        <p:txBody>
          <a:bodyPr wrap="square">
            <a:spAutoFit/>
          </a:bodyPr>
          <a:lstStyle/>
          <a:p>
            <a:r>
              <a:rPr lang="zh-CN" altLang="en-US" dirty="0">
                <a:latin typeface="方正卡通简体" panose="03000509000000000000" pitchFamily="65" charset="-122"/>
                <a:ea typeface="方正卡通简体" panose="03000509000000000000" pitchFamily="65" charset="-122"/>
              </a:rPr>
              <a:t>对纸张进行抓取和折叠</a:t>
            </a:r>
            <a:endParaRPr lang="en-US" altLang="zh-CN" dirty="0">
              <a:latin typeface="方正卡通简体" panose="03000509000000000000" pitchFamily="65" charset="-122"/>
              <a:ea typeface="方正卡通简体" panose="03000509000000000000" pitchFamily="65" charset="-122"/>
            </a:endParaRPr>
          </a:p>
          <a:p>
            <a:r>
              <a:rPr lang="zh-CN" altLang="en-US" dirty="0">
                <a:latin typeface="方正卡通简体" panose="03000509000000000000" pitchFamily="65" charset="-122"/>
                <a:ea typeface="方正卡通简体" panose="03000509000000000000" pitchFamily="65" charset="-122"/>
              </a:rPr>
              <a:t>查看每一步的折叠结果</a:t>
            </a:r>
            <a:endParaRPr lang="en-US" altLang="zh-CN" dirty="0">
              <a:latin typeface="方正卡通简体" panose="03000509000000000000" pitchFamily="65" charset="-122"/>
              <a:ea typeface="方正卡通简体" panose="03000509000000000000" pitchFamily="65" charset="-122"/>
            </a:endParaRPr>
          </a:p>
        </p:txBody>
      </p:sp>
      <p:pic>
        <p:nvPicPr>
          <p:cNvPr id="22" name="图片 21">
            <a:extLst>
              <a:ext uri="{FF2B5EF4-FFF2-40B4-BE49-F238E27FC236}">
                <a16:creationId xmlns:a16="http://schemas.microsoft.com/office/drawing/2014/main" id="{8D56AED7-7E5D-473B-BBCC-5273D31A92D9}"/>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23" name="图片 22">
            <a:extLst>
              <a:ext uri="{FF2B5EF4-FFF2-40B4-BE49-F238E27FC236}">
                <a16:creationId xmlns:a16="http://schemas.microsoft.com/office/drawing/2014/main" id="{148997CC-A6C3-4508-A9A1-B8EC218E0D2B}"/>
              </a:ext>
            </a:extLst>
          </p:cNvPr>
          <p:cNvPicPr>
            <a:picLocks noChangeAspect="1"/>
          </p:cNvPicPr>
          <p:nvPr/>
        </p:nvPicPr>
        <p:blipFill>
          <a:blip r:embed="rId3"/>
          <a:stretch>
            <a:fillRect/>
          </a:stretch>
        </p:blipFill>
        <p:spPr>
          <a:xfrm>
            <a:off x="1461244" y="5225314"/>
            <a:ext cx="3133172" cy="363230"/>
          </a:xfrm>
          <a:prstGeom prst="rect">
            <a:avLst/>
          </a:prstGeom>
        </p:spPr>
      </p:pic>
      <p:pic>
        <p:nvPicPr>
          <p:cNvPr id="24" name="图片 23">
            <a:extLst>
              <a:ext uri="{FF2B5EF4-FFF2-40B4-BE49-F238E27FC236}">
                <a16:creationId xmlns:a16="http://schemas.microsoft.com/office/drawing/2014/main" id="{F11C5117-A81D-449A-A0BA-F99DCA42B011}"/>
              </a:ext>
            </a:extLst>
          </p:cNvPr>
          <p:cNvPicPr>
            <a:picLocks noChangeAspect="1"/>
          </p:cNvPicPr>
          <p:nvPr/>
        </p:nvPicPr>
        <p:blipFill>
          <a:blip r:embed="rId3"/>
          <a:stretch>
            <a:fillRect/>
          </a:stretch>
        </p:blipFill>
        <p:spPr>
          <a:xfrm>
            <a:off x="6107883" y="5301502"/>
            <a:ext cx="3133172" cy="363230"/>
          </a:xfrm>
          <a:prstGeom prst="rect">
            <a:avLst/>
          </a:prstGeom>
        </p:spPr>
      </p:pic>
      <p:grpSp>
        <p:nvGrpSpPr>
          <p:cNvPr id="25" name="组合 24">
            <a:extLst>
              <a:ext uri="{FF2B5EF4-FFF2-40B4-BE49-F238E27FC236}">
                <a16:creationId xmlns:a16="http://schemas.microsoft.com/office/drawing/2014/main" id="{1006C747-45DC-4343-A96C-325E53074FA5}"/>
              </a:ext>
            </a:extLst>
          </p:cNvPr>
          <p:cNvGrpSpPr/>
          <p:nvPr/>
        </p:nvGrpSpPr>
        <p:grpSpPr>
          <a:xfrm>
            <a:off x="286699" y="349853"/>
            <a:ext cx="2444390" cy="940900"/>
            <a:chOff x="286699" y="349853"/>
            <a:chExt cx="2047288" cy="940900"/>
          </a:xfrm>
        </p:grpSpPr>
        <p:pic>
          <p:nvPicPr>
            <p:cNvPr id="26" name="图片 25">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7" name="矩形 26">
              <a:extLst>
                <a:ext uri="{FF2B5EF4-FFF2-40B4-BE49-F238E27FC236}">
                  <a16:creationId xmlns:a16="http://schemas.microsoft.com/office/drawing/2014/main" id="{6FA6DCE8-17DD-4813-BF4D-8165F8458AEA}"/>
                </a:ext>
              </a:extLst>
            </p:cNvPr>
            <p:cNvSpPr/>
            <p:nvPr userDrawn="1"/>
          </p:nvSpPr>
          <p:spPr>
            <a:xfrm>
              <a:off x="350752" y="531321"/>
              <a:ext cx="1983235" cy="523220"/>
            </a:xfrm>
            <a:prstGeom prst="rect">
              <a:avLst/>
            </a:prstGeom>
          </p:spPr>
          <p:txBody>
            <a:bodyPr wrap="none">
              <a:spAutoFit/>
            </a:bodyPr>
            <a:lstStyle/>
            <a:p>
              <a:r>
                <a:rPr lang="en-US" altLang="zh-CN" sz="2800" b="1" dirty="0">
                  <a:solidFill>
                    <a:schemeClr val="bg1"/>
                  </a:solidFill>
                  <a:latin typeface="方正喵呜体" panose="02010600010101010101" pitchFamily="2" charset="-122"/>
                  <a:ea typeface="方正喵呜体" panose="02010600010101010101" pitchFamily="2" charset="-122"/>
                </a:rPr>
                <a:t>VR</a:t>
              </a:r>
              <a:r>
                <a:rPr lang="zh-CN" altLang="en-US" sz="2800" b="1" dirty="0">
                  <a:solidFill>
                    <a:schemeClr val="bg1"/>
                  </a:solidFill>
                  <a:latin typeface="方正喵呜体" panose="02010600010101010101" pitchFamily="2" charset="-122"/>
                  <a:ea typeface="方正喵呜体" panose="02010600010101010101" pitchFamily="2" charset="-122"/>
                </a:rPr>
                <a:t>交互环境</a:t>
              </a:r>
            </a:p>
          </p:txBody>
        </p:sp>
      </p:grpSp>
      <p:pic>
        <p:nvPicPr>
          <p:cNvPr id="28" name="图片 27">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9" name="图片 28">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81824" y="800605"/>
            <a:ext cx="1615310" cy="670591"/>
          </a:xfrm>
          <a:prstGeom prst="rect">
            <a:avLst/>
          </a:prstGeom>
        </p:spPr>
      </p:pic>
      <p:pic>
        <p:nvPicPr>
          <p:cNvPr id="30" name="图片 29">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37502" y="747148"/>
            <a:ext cx="1318954" cy="624140"/>
          </a:xfrm>
          <a:prstGeom prst="rect">
            <a:avLst/>
          </a:prstGeom>
        </p:spPr>
      </p:pic>
      <p:pic>
        <p:nvPicPr>
          <p:cNvPr id="31" name="图片 30">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3" name="图片 32">
            <a:extLst>
              <a:ext uri="{FF2B5EF4-FFF2-40B4-BE49-F238E27FC236}">
                <a16:creationId xmlns:a16="http://schemas.microsoft.com/office/drawing/2014/main" id="{E0BF1654-ADF3-41EA-AD0B-221BD57914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5713" y="1537765"/>
            <a:ext cx="5146751" cy="2890758"/>
          </a:xfrm>
          <a:prstGeom prst="rect">
            <a:avLst/>
          </a:prstGeom>
        </p:spPr>
      </p:pic>
    </p:spTree>
    <p:extLst>
      <p:ext uri="{BB962C8B-B14F-4D97-AF65-F5344CB8AC3E}">
        <p14:creationId xmlns:p14="http://schemas.microsoft.com/office/powerpoint/2010/main" val="142422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3415" y="1039272"/>
            <a:ext cx="1318954" cy="624140"/>
          </a:xfrm>
          <a:prstGeom prst="rect">
            <a:avLst/>
          </a:prstGeom>
        </p:spPr>
      </p:pic>
      <p:pic>
        <p:nvPicPr>
          <p:cNvPr id="2" name="图片 1">
            <a:extLst>
              <a:ext uri="{FF2B5EF4-FFF2-40B4-BE49-F238E27FC236}">
                <a16:creationId xmlns:a16="http://schemas.microsoft.com/office/drawing/2014/main" id="{98238CB0-4181-44D6-AAD2-9FD88061ADF0}"/>
              </a:ext>
            </a:extLst>
          </p:cNvPr>
          <p:cNvPicPr>
            <a:picLocks noChangeAspect="1"/>
          </p:cNvPicPr>
          <p:nvPr/>
        </p:nvPicPr>
        <p:blipFill>
          <a:blip r:embed="rId4"/>
          <a:stretch>
            <a:fillRect/>
          </a:stretch>
        </p:blipFill>
        <p:spPr>
          <a:xfrm>
            <a:off x="1117869" y="1540813"/>
            <a:ext cx="10135492" cy="2824010"/>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7" y="349853"/>
            <a:ext cx="4307720" cy="940900"/>
            <a:chOff x="286698" y="349853"/>
            <a:chExt cx="2526345"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8" y="349853"/>
              <a:ext cx="2526345"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2244096"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纸张的物理模拟：</a:t>
              </a:r>
              <a:r>
                <a:rPr lang="en-US" altLang="zh-CN" sz="2800" b="1" dirty="0">
                  <a:solidFill>
                    <a:schemeClr val="bg1"/>
                  </a:solidFill>
                  <a:latin typeface="方正喵呜体" panose="02010600010101010101" pitchFamily="2" charset="-122"/>
                  <a:ea typeface="方正喵呜体" panose="02010600010101010101" pitchFamily="2" charset="-122"/>
                </a:rPr>
                <a:t>Meshing</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125421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5227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86190" y="4269354"/>
            <a:ext cx="2059338" cy="2588646"/>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4" name="组合 23">
            <a:extLst>
              <a:ext uri="{FF2B5EF4-FFF2-40B4-BE49-F238E27FC236}">
                <a16:creationId xmlns:a16="http://schemas.microsoft.com/office/drawing/2014/main" id="{53D0C1AB-A788-4964-B496-90ED40FD8ED8}"/>
              </a:ext>
            </a:extLst>
          </p:cNvPr>
          <p:cNvGrpSpPr/>
          <p:nvPr/>
        </p:nvGrpSpPr>
        <p:grpSpPr>
          <a:xfrm>
            <a:off x="286696" y="349853"/>
            <a:ext cx="6617539" cy="940900"/>
            <a:chOff x="286698" y="349853"/>
            <a:chExt cx="3607239" cy="940900"/>
          </a:xfrm>
        </p:grpSpPr>
        <p:pic>
          <p:nvPicPr>
            <p:cNvPr id="25" name="图片 24">
              <a:extLst>
                <a:ext uri="{FF2B5EF4-FFF2-40B4-BE49-F238E27FC236}">
                  <a16:creationId xmlns:a16="http://schemas.microsoft.com/office/drawing/2014/main" id="{285774DD-A940-4B25-9641-3DC428A4FBAC}"/>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8" y="349853"/>
              <a:ext cx="3607239" cy="940900"/>
            </a:xfrm>
            <a:prstGeom prst="rect">
              <a:avLst/>
            </a:prstGeom>
          </p:spPr>
        </p:pic>
        <p:sp>
          <p:nvSpPr>
            <p:cNvPr id="26" name="矩形 25">
              <a:extLst>
                <a:ext uri="{FF2B5EF4-FFF2-40B4-BE49-F238E27FC236}">
                  <a16:creationId xmlns:a16="http://schemas.microsoft.com/office/drawing/2014/main" id="{263A3881-F15C-46BF-8667-6C6F7ACDC235}"/>
                </a:ext>
              </a:extLst>
            </p:cNvPr>
            <p:cNvSpPr/>
            <p:nvPr userDrawn="1"/>
          </p:nvSpPr>
          <p:spPr>
            <a:xfrm>
              <a:off x="350752" y="531321"/>
              <a:ext cx="3490138"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纸张的物理模拟</a:t>
              </a:r>
              <a:r>
                <a:rPr lang="en-US" altLang="zh-CN" sz="2800" b="1" dirty="0">
                  <a:solidFill>
                    <a:schemeClr val="bg1"/>
                  </a:solidFill>
                  <a:latin typeface="方正喵呜体" panose="02010600010101010101" pitchFamily="2" charset="-122"/>
                  <a:ea typeface="方正喵呜体" panose="02010600010101010101" pitchFamily="2" charset="-122"/>
                </a:rPr>
                <a:t>——Numerical Integration</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27" name="图片 26">
            <a:extLst>
              <a:ext uri="{FF2B5EF4-FFF2-40B4-BE49-F238E27FC236}">
                <a16:creationId xmlns:a16="http://schemas.microsoft.com/office/drawing/2014/main" id="{9DD3F4B1-55F2-4399-A3B6-C39D8EC1E3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9546" y="889842"/>
            <a:ext cx="1318954" cy="624140"/>
          </a:xfrm>
          <a:prstGeom prst="rect">
            <a:avLst/>
          </a:prstGeom>
        </p:spPr>
      </p:pic>
      <p:pic>
        <p:nvPicPr>
          <p:cNvPr id="3" name="图片 2">
            <a:extLst>
              <a:ext uri="{FF2B5EF4-FFF2-40B4-BE49-F238E27FC236}">
                <a16:creationId xmlns:a16="http://schemas.microsoft.com/office/drawing/2014/main" id="{7B6AA194-0E56-4725-8901-9024853128DA}"/>
              </a:ext>
            </a:extLst>
          </p:cNvPr>
          <p:cNvPicPr>
            <a:picLocks noChangeAspect="1"/>
          </p:cNvPicPr>
          <p:nvPr/>
        </p:nvPicPr>
        <p:blipFill>
          <a:blip r:embed="rId10"/>
          <a:stretch>
            <a:fillRect/>
          </a:stretch>
        </p:blipFill>
        <p:spPr>
          <a:xfrm>
            <a:off x="4038939" y="2261444"/>
            <a:ext cx="4418415" cy="670091"/>
          </a:xfrm>
          <a:prstGeom prst="rect">
            <a:avLst/>
          </a:prstGeom>
        </p:spPr>
      </p:pic>
      <p:pic>
        <p:nvPicPr>
          <p:cNvPr id="6" name="图片 5">
            <a:extLst>
              <a:ext uri="{FF2B5EF4-FFF2-40B4-BE49-F238E27FC236}">
                <a16:creationId xmlns:a16="http://schemas.microsoft.com/office/drawing/2014/main" id="{0534EB23-5092-4A97-8434-244C94944A9D}"/>
              </a:ext>
            </a:extLst>
          </p:cNvPr>
          <p:cNvPicPr>
            <a:picLocks noChangeAspect="1"/>
          </p:cNvPicPr>
          <p:nvPr/>
        </p:nvPicPr>
        <p:blipFill>
          <a:blip r:embed="rId11"/>
          <a:stretch>
            <a:fillRect/>
          </a:stretch>
        </p:blipFill>
        <p:spPr>
          <a:xfrm>
            <a:off x="4948408" y="3547198"/>
            <a:ext cx="2247674" cy="958798"/>
          </a:xfrm>
          <a:prstGeom prst="rect">
            <a:avLst/>
          </a:prstGeom>
        </p:spPr>
      </p:pic>
      <p:pic>
        <p:nvPicPr>
          <p:cNvPr id="7" name="图片 6">
            <a:extLst>
              <a:ext uri="{FF2B5EF4-FFF2-40B4-BE49-F238E27FC236}">
                <a16:creationId xmlns:a16="http://schemas.microsoft.com/office/drawing/2014/main" id="{2DBA7813-18E8-4504-A52D-475F9F5F6E81}"/>
              </a:ext>
            </a:extLst>
          </p:cNvPr>
          <p:cNvPicPr>
            <a:picLocks noChangeAspect="1"/>
          </p:cNvPicPr>
          <p:nvPr/>
        </p:nvPicPr>
        <p:blipFill>
          <a:blip r:embed="rId12"/>
          <a:stretch>
            <a:fillRect/>
          </a:stretch>
        </p:blipFill>
        <p:spPr>
          <a:xfrm>
            <a:off x="4327442" y="4795548"/>
            <a:ext cx="3667653" cy="875334"/>
          </a:xfrm>
          <a:prstGeom prst="rect">
            <a:avLst/>
          </a:prstGeom>
        </p:spPr>
      </p:pic>
      <p:grpSp>
        <p:nvGrpSpPr>
          <p:cNvPr id="28" name="组合 27">
            <a:extLst>
              <a:ext uri="{FF2B5EF4-FFF2-40B4-BE49-F238E27FC236}">
                <a16:creationId xmlns:a16="http://schemas.microsoft.com/office/drawing/2014/main" id="{3A1C23B4-7E84-4C91-B9AB-A6600F6A4BBD}"/>
              </a:ext>
            </a:extLst>
          </p:cNvPr>
          <p:cNvGrpSpPr/>
          <p:nvPr/>
        </p:nvGrpSpPr>
        <p:grpSpPr>
          <a:xfrm>
            <a:off x="1463269" y="2674605"/>
            <a:ext cx="2502933" cy="2163340"/>
            <a:chOff x="2970757" y="2188108"/>
            <a:chExt cx="2502933" cy="2163340"/>
          </a:xfrm>
        </p:grpSpPr>
        <p:pic>
          <p:nvPicPr>
            <p:cNvPr id="29" name="图片 28">
              <a:extLst>
                <a:ext uri="{FF2B5EF4-FFF2-40B4-BE49-F238E27FC236}">
                  <a16:creationId xmlns:a16="http://schemas.microsoft.com/office/drawing/2014/main" id="{C3E33289-445F-4A2B-AE2B-067F553C9BF5}"/>
                </a:ext>
              </a:extLst>
            </p:cNvPr>
            <p:cNvPicPr>
              <a:picLocks noChangeAspect="1"/>
            </p:cNvPicPr>
            <p:nvPr/>
          </p:nvPicPr>
          <p:blipFill>
            <a:blip r:embed="rId13">
              <a:duotone>
                <a:schemeClr val="accent5">
                  <a:shade val="45000"/>
                  <a:satMod val="135000"/>
                </a:schemeClr>
                <a:prstClr val="white"/>
              </a:duotone>
              <a:lum bright="-20000"/>
            </a:blip>
            <a:stretch>
              <a:fillRect/>
            </a:stretch>
          </p:blipFill>
          <p:spPr>
            <a:xfrm>
              <a:off x="2970757" y="2188108"/>
              <a:ext cx="2502933" cy="2163340"/>
            </a:xfrm>
            <a:prstGeom prst="rect">
              <a:avLst/>
            </a:prstGeom>
          </p:spPr>
        </p:pic>
        <p:sp>
          <p:nvSpPr>
            <p:cNvPr id="30" name="矩形 29">
              <a:extLst>
                <a:ext uri="{FF2B5EF4-FFF2-40B4-BE49-F238E27FC236}">
                  <a16:creationId xmlns:a16="http://schemas.microsoft.com/office/drawing/2014/main" id="{7964D459-779F-402D-9E79-A01EF3F724FD}"/>
                </a:ext>
              </a:extLst>
            </p:cNvPr>
            <p:cNvSpPr/>
            <p:nvPr/>
          </p:nvSpPr>
          <p:spPr>
            <a:xfrm>
              <a:off x="3093678" y="2364796"/>
              <a:ext cx="2368240" cy="1200329"/>
            </a:xfrm>
            <a:prstGeom prst="rect">
              <a:avLst/>
            </a:prstGeom>
          </p:spPr>
          <p:txBody>
            <a:bodyPr wrap="square">
              <a:spAutoFit/>
            </a:bodyPr>
            <a:lstStyle/>
            <a:p>
              <a:pPr algn="ctr"/>
              <a:r>
                <a:rPr lang="zh-CN" altLang="en-US" sz="2400" dirty="0">
                  <a:solidFill>
                    <a:schemeClr val="bg1"/>
                  </a:solidFill>
                  <a:latin typeface="方正卡通简体" panose="03000509000000000000" pitchFamily="65" charset="-122"/>
                  <a:ea typeface="方正卡通简体" panose="03000509000000000000" pitchFamily="65" charset="-122"/>
                </a:rPr>
                <a:t>轴向约束 </a:t>
              </a:r>
              <a:endParaRPr lang="en-US" altLang="zh-CN" sz="2400" dirty="0">
                <a:solidFill>
                  <a:schemeClr val="bg1"/>
                </a:solidFill>
                <a:latin typeface="方正卡通简体" panose="03000509000000000000" pitchFamily="65" charset="-122"/>
                <a:ea typeface="方正卡通简体" panose="03000509000000000000" pitchFamily="65" charset="-122"/>
              </a:endParaRPr>
            </a:p>
            <a:p>
              <a:pPr algn="ctr"/>
              <a:r>
                <a:rPr lang="zh-CN" altLang="en-US" sz="2400" dirty="0">
                  <a:solidFill>
                    <a:schemeClr val="bg1"/>
                  </a:solidFill>
                  <a:latin typeface="方正卡通简体" panose="03000509000000000000" pitchFamily="65" charset="-122"/>
                  <a:ea typeface="方正卡通简体" panose="03000509000000000000" pitchFamily="65" charset="-122"/>
                </a:rPr>
                <a:t>二面角约束</a:t>
              </a:r>
              <a:endParaRPr lang="en-US" altLang="zh-CN" sz="2400" dirty="0">
                <a:solidFill>
                  <a:schemeClr val="bg1"/>
                </a:solidFill>
                <a:latin typeface="方正卡通简体" panose="03000509000000000000" pitchFamily="65" charset="-122"/>
                <a:ea typeface="方正卡通简体" panose="03000509000000000000" pitchFamily="65" charset="-122"/>
              </a:endParaRPr>
            </a:p>
            <a:p>
              <a:pPr algn="ctr"/>
              <a:r>
                <a:rPr lang="zh-CN" altLang="en-US" sz="2400" dirty="0">
                  <a:solidFill>
                    <a:schemeClr val="bg1"/>
                  </a:solidFill>
                  <a:latin typeface="方正卡通简体" panose="03000509000000000000" pitchFamily="65" charset="-122"/>
                  <a:ea typeface="方正卡通简体" panose="03000509000000000000" pitchFamily="65" charset="-122"/>
                </a:rPr>
                <a:t>面约束</a:t>
              </a:r>
            </a:p>
          </p:txBody>
        </p:sp>
      </p:grpSp>
      <p:grpSp>
        <p:nvGrpSpPr>
          <p:cNvPr id="31" name="组合 30">
            <a:extLst>
              <a:ext uri="{FF2B5EF4-FFF2-40B4-BE49-F238E27FC236}">
                <a16:creationId xmlns:a16="http://schemas.microsoft.com/office/drawing/2014/main" id="{19290D4F-EEE9-4DC9-BB14-C7414DF4F0C2}"/>
              </a:ext>
            </a:extLst>
          </p:cNvPr>
          <p:cNvGrpSpPr/>
          <p:nvPr/>
        </p:nvGrpSpPr>
        <p:grpSpPr>
          <a:xfrm>
            <a:off x="8625010" y="2678215"/>
            <a:ext cx="2271216" cy="1827781"/>
            <a:chOff x="6841974" y="2206304"/>
            <a:chExt cx="2271216" cy="1827781"/>
          </a:xfrm>
        </p:grpSpPr>
        <p:pic>
          <p:nvPicPr>
            <p:cNvPr id="32" name="图片 31">
              <a:extLst>
                <a:ext uri="{FF2B5EF4-FFF2-40B4-BE49-F238E27FC236}">
                  <a16:creationId xmlns:a16="http://schemas.microsoft.com/office/drawing/2014/main" id="{A651440E-135F-4CED-BF9B-5572A3CBF652}"/>
                </a:ext>
              </a:extLst>
            </p:cNvPr>
            <p:cNvPicPr>
              <a:picLocks noChangeAspect="1"/>
            </p:cNvPicPr>
            <p:nvPr/>
          </p:nvPicPr>
          <p:blipFill>
            <a:blip r:embed="rId14">
              <a:duotone>
                <a:prstClr val="black"/>
                <a:schemeClr val="accent5">
                  <a:tint val="45000"/>
                  <a:satMod val="400000"/>
                </a:schemeClr>
              </a:duotone>
              <a:lum bright="20000"/>
            </a:blip>
            <a:stretch>
              <a:fillRect/>
            </a:stretch>
          </p:blipFill>
          <p:spPr>
            <a:xfrm>
              <a:off x="6841974" y="2206304"/>
              <a:ext cx="2260186" cy="1827781"/>
            </a:xfrm>
            <a:prstGeom prst="rect">
              <a:avLst/>
            </a:prstGeom>
          </p:spPr>
        </p:pic>
        <p:sp>
          <p:nvSpPr>
            <p:cNvPr id="33" name="矩形 32">
              <a:extLst>
                <a:ext uri="{FF2B5EF4-FFF2-40B4-BE49-F238E27FC236}">
                  <a16:creationId xmlns:a16="http://schemas.microsoft.com/office/drawing/2014/main" id="{E5219C51-9C38-4319-9EAF-8899C37CED05}"/>
                </a:ext>
              </a:extLst>
            </p:cNvPr>
            <p:cNvSpPr/>
            <p:nvPr/>
          </p:nvSpPr>
          <p:spPr>
            <a:xfrm>
              <a:off x="6850363" y="2520003"/>
              <a:ext cx="2262827" cy="246221"/>
            </a:xfrm>
            <a:prstGeom prst="rect">
              <a:avLst/>
            </a:prstGeom>
          </p:spPr>
          <p:txBody>
            <a:bodyPr wrap="square">
              <a:spAutoFit/>
            </a:bodyPr>
            <a:lstStyle/>
            <a:p>
              <a:endParaRPr lang="zh-CN" altLang="en-US" sz="1000" dirty="0">
                <a:solidFill>
                  <a:schemeClr val="bg1"/>
                </a:solidFill>
              </a:endParaRPr>
            </a:p>
          </p:txBody>
        </p:sp>
      </p:grpSp>
      <p:sp>
        <p:nvSpPr>
          <p:cNvPr id="11" name="矩形 10">
            <a:extLst>
              <a:ext uri="{FF2B5EF4-FFF2-40B4-BE49-F238E27FC236}">
                <a16:creationId xmlns:a16="http://schemas.microsoft.com/office/drawing/2014/main" id="{61E6389B-7C74-4DD6-8C7B-0E88166749E4}"/>
              </a:ext>
            </a:extLst>
          </p:cNvPr>
          <p:cNvSpPr/>
          <p:nvPr/>
        </p:nvSpPr>
        <p:spPr>
          <a:xfrm>
            <a:off x="8613238" y="2851292"/>
            <a:ext cx="2219804" cy="1200329"/>
          </a:xfrm>
          <a:prstGeom prst="rect">
            <a:avLst/>
          </a:prstGeom>
        </p:spPr>
        <p:txBody>
          <a:bodyPr wrap="square">
            <a:spAutoFit/>
          </a:bodyPr>
          <a:lstStyle/>
          <a:p>
            <a:pPr algn="ctr"/>
            <a:r>
              <a:rPr lang="zh-CN" altLang="zh-CN" sz="2400" dirty="0">
                <a:solidFill>
                  <a:schemeClr val="bg1"/>
                </a:solidFill>
                <a:latin typeface="方正卡通简体" panose="03000509000000000000" pitchFamily="65" charset="-122"/>
                <a:ea typeface="方正卡通简体" panose="03000509000000000000" pitchFamily="65" charset="-122"/>
              </a:rPr>
              <a:t>准确的质量值</a:t>
            </a:r>
            <a:endParaRPr lang="en-US" altLang="zh-CN" sz="2400" dirty="0">
              <a:solidFill>
                <a:schemeClr val="bg1"/>
              </a:solidFill>
              <a:latin typeface="方正卡通简体" panose="03000509000000000000" pitchFamily="65" charset="-122"/>
              <a:ea typeface="方正卡通简体" panose="03000509000000000000" pitchFamily="65" charset="-122"/>
            </a:endParaRPr>
          </a:p>
          <a:p>
            <a:pPr algn="ctr"/>
            <a:r>
              <a:rPr lang="en-US" altLang="zh-CN" sz="2400" dirty="0">
                <a:solidFill>
                  <a:schemeClr val="bg1"/>
                </a:solidFill>
                <a:latin typeface="方正卡通简体" panose="03000509000000000000" pitchFamily="65" charset="-122"/>
                <a:ea typeface="方正卡通简体" panose="03000509000000000000" pitchFamily="65" charset="-122"/>
              </a:rPr>
              <a:t>&amp;</a:t>
            </a:r>
          </a:p>
          <a:p>
            <a:pPr algn="ctr"/>
            <a:r>
              <a:rPr lang="zh-CN" altLang="en-US" sz="2400" dirty="0">
                <a:solidFill>
                  <a:schemeClr val="bg1"/>
                </a:solidFill>
                <a:latin typeface="方正卡通简体" panose="03000509000000000000" pitchFamily="65" charset="-122"/>
                <a:ea typeface="方正卡通简体" panose="03000509000000000000" pitchFamily="65" charset="-122"/>
              </a:rPr>
              <a:t>粘性阻尼</a:t>
            </a:r>
          </a:p>
        </p:txBody>
      </p:sp>
    </p:spTree>
    <p:extLst>
      <p:ext uri="{BB962C8B-B14F-4D97-AF65-F5344CB8AC3E}">
        <p14:creationId xmlns:p14="http://schemas.microsoft.com/office/powerpoint/2010/main" val="642906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6FE15A3-675D-48AE-8B93-884F30C3CF90}"/>
              </a:ext>
            </a:extLst>
          </p:cNvPr>
          <p:cNvPicPr>
            <a:picLocks noChangeAspect="1"/>
          </p:cNvPicPr>
          <p:nvPr/>
        </p:nvPicPr>
        <p:blipFill rotWithShape="1">
          <a:blip r:embed="rId3"/>
          <a:srcRect l="7995" r="6605"/>
          <a:stretch/>
        </p:blipFill>
        <p:spPr>
          <a:xfrm>
            <a:off x="610757" y="1789926"/>
            <a:ext cx="7547332" cy="2355907"/>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4"/>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5"/>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6" y="349853"/>
            <a:ext cx="5667178" cy="940900"/>
            <a:chOff x="286698" y="349853"/>
            <a:chExt cx="3089195"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6">
              <a:duotone>
                <a:prstClr val="black"/>
                <a:schemeClr val="accent5">
                  <a:tint val="45000"/>
                  <a:satMod val="400000"/>
                </a:schemeClr>
              </a:duotone>
              <a:lum bright="20000" contrast="-40000"/>
            </a:blip>
            <a:stretch>
              <a:fillRect/>
            </a:stretch>
          </p:blipFill>
          <p:spPr>
            <a:xfrm>
              <a:off x="286698" y="349853"/>
              <a:ext cx="3089195"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2962362"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纸张的物理模拟：</a:t>
              </a:r>
              <a:r>
                <a:rPr lang="en-US" altLang="zh-CN" sz="2800" b="1" dirty="0">
                  <a:solidFill>
                    <a:schemeClr val="bg1"/>
                  </a:solidFill>
                  <a:latin typeface="方正喵呜体" panose="02010600010101010101" pitchFamily="2" charset="-122"/>
                  <a:ea typeface="方正喵呜体" panose="02010600010101010101" pitchFamily="2" charset="-122"/>
                </a:rPr>
                <a:t>Axial Constraints</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34939" y="830736"/>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24" name="图片 23">
            <a:extLst>
              <a:ext uri="{FF2B5EF4-FFF2-40B4-BE49-F238E27FC236}">
                <a16:creationId xmlns:a16="http://schemas.microsoft.com/office/drawing/2014/main" id="{289EC2DB-FB4B-4916-9570-FE451F94351A}"/>
              </a:ext>
            </a:extLst>
          </p:cNvPr>
          <p:cNvPicPr>
            <a:picLocks noChangeAspect="1"/>
          </p:cNvPicPr>
          <p:nvPr/>
        </p:nvPicPr>
        <p:blipFill>
          <a:blip r:embed="rId11"/>
          <a:stretch>
            <a:fillRect/>
          </a:stretch>
        </p:blipFill>
        <p:spPr>
          <a:xfrm>
            <a:off x="8219613" y="2620147"/>
            <a:ext cx="2869765" cy="711362"/>
          </a:xfrm>
          <a:prstGeom prst="rect">
            <a:avLst/>
          </a:prstGeom>
        </p:spPr>
      </p:pic>
      <p:pic>
        <p:nvPicPr>
          <p:cNvPr id="25" name="图片 24">
            <a:extLst>
              <a:ext uri="{FF2B5EF4-FFF2-40B4-BE49-F238E27FC236}">
                <a16:creationId xmlns:a16="http://schemas.microsoft.com/office/drawing/2014/main" id="{EB9E9C8F-DD28-4C1A-8781-AB11E3124336}"/>
              </a:ext>
            </a:extLst>
          </p:cNvPr>
          <p:cNvPicPr>
            <a:picLocks noChangeAspect="1"/>
          </p:cNvPicPr>
          <p:nvPr/>
        </p:nvPicPr>
        <p:blipFill>
          <a:blip r:embed="rId12"/>
          <a:stretch>
            <a:fillRect/>
          </a:stretch>
        </p:blipFill>
        <p:spPr>
          <a:xfrm>
            <a:off x="8219613" y="3442115"/>
            <a:ext cx="1951858" cy="695086"/>
          </a:xfrm>
          <a:prstGeom prst="rect">
            <a:avLst/>
          </a:prstGeom>
        </p:spPr>
      </p:pic>
      <p:pic>
        <p:nvPicPr>
          <p:cNvPr id="26" name="图片 25">
            <a:extLst>
              <a:ext uri="{FF2B5EF4-FFF2-40B4-BE49-F238E27FC236}">
                <a16:creationId xmlns:a16="http://schemas.microsoft.com/office/drawing/2014/main" id="{5503260B-6085-4456-86F2-1008E5D00183}"/>
              </a:ext>
            </a:extLst>
          </p:cNvPr>
          <p:cNvPicPr>
            <a:picLocks noChangeAspect="1"/>
          </p:cNvPicPr>
          <p:nvPr/>
        </p:nvPicPr>
        <p:blipFill>
          <a:blip r:embed="rId13"/>
          <a:stretch>
            <a:fillRect/>
          </a:stretch>
        </p:blipFill>
        <p:spPr>
          <a:xfrm>
            <a:off x="8219613" y="1789437"/>
            <a:ext cx="3477079" cy="720105"/>
          </a:xfrm>
          <a:prstGeom prst="rect">
            <a:avLst/>
          </a:prstGeom>
        </p:spPr>
      </p:pic>
    </p:spTree>
    <p:extLst>
      <p:ext uri="{BB962C8B-B14F-4D97-AF65-F5344CB8AC3E}">
        <p14:creationId xmlns:p14="http://schemas.microsoft.com/office/powerpoint/2010/main" val="33216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8E9B58-BA66-418B-ABB4-CC7E6E210DEA}"/>
              </a:ext>
            </a:extLst>
          </p:cNvPr>
          <p:cNvPicPr>
            <a:picLocks noChangeAspect="1"/>
          </p:cNvPicPr>
          <p:nvPr/>
        </p:nvPicPr>
        <p:blipFill>
          <a:blip r:embed="rId3"/>
          <a:stretch>
            <a:fillRect/>
          </a:stretch>
        </p:blipFill>
        <p:spPr>
          <a:xfrm>
            <a:off x="404204" y="1432484"/>
            <a:ext cx="7001878" cy="2446383"/>
          </a:xfrm>
          <a:prstGeom prst="rect">
            <a:avLst/>
          </a:prstGeom>
        </p:spPr>
      </p:pic>
      <p:grpSp>
        <p:nvGrpSpPr>
          <p:cNvPr id="24" name="组合 23">
            <a:extLst>
              <a:ext uri="{FF2B5EF4-FFF2-40B4-BE49-F238E27FC236}">
                <a16:creationId xmlns:a16="http://schemas.microsoft.com/office/drawing/2014/main" id="{A8B65E00-E54A-446B-BAE6-E142CE3E3C51}"/>
              </a:ext>
            </a:extLst>
          </p:cNvPr>
          <p:cNvGrpSpPr/>
          <p:nvPr/>
        </p:nvGrpSpPr>
        <p:grpSpPr>
          <a:xfrm>
            <a:off x="286694" y="349853"/>
            <a:ext cx="6127489" cy="940900"/>
            <a:chOff x="286697" y="349853"/>
            <a:chExt cx="3340111" cy="940900"/>
          </a:xfrm>
        </p:grpSpPr>
        <p:pic>
          <p:nvPicPr>
            <p:cNvPr id="25" name="图片 24">
              <a:extLst>
                <a:ext uri="{FF2B5EF4-FFF2-40B4-BE49-F238E27FC236}">
                  <a16:creationId xmlns:a16="http://schemas.microsoft.com/office/drawing/2014/main" id="{7C4BBB36-9564-41AA-A15F-749270D9ABBB}"/>
                </a:ext>
              </a:extLst>
            </p:cNvPr>
            <p:cNvPicPr>
              <a:picLocks noChangeAspect="1"/>
            </p:cNvPicPr>
            <p:nvPr userDrawn="1"/>
          </p:nvPicPr>
          <p:blipFill>
            <a:blip r:embed="rId4">
              <a:duotone>
                <a:prstClr val="black"/>
                <a:schemeClr val="accent5">
                  <a:tint val="45000"/>
                  <a:satMod val="400000"/>
                </a:schemeClr>
              </a:duotone>
              <a:lum bright="20000" contrast="-40000"/>
            </a:blip>
            <a:stretch>
              <a:fillRect/>
            </a:stretch>
          </p:blipFill>
          <p:spPr>
            <a:xfrm>
              <a:off x="286697" y="349853"/>
              <a:ext cx="3340110" cy="940900"/>
            </a:xfrm>
            <a:prstGeom prst="rect">
              <a:avLst/>
            </a:prstGeom>
          </p:spPr>
        </p:pic>
        <p:sp>
          <p:nvSpPr>
            <p:cNvPr id="26" name="矩形 25">
              <a:extLst>
                <a:ext uri="{FF2B5EF4-FFF2-40B4-BE49-F238E27FC236}">
                  <a16:creationId xmlns:a16="http://schemas.microsoft.com/office/drawing/2014/main" id="{342BD101-EC44-4897-9071-C06CE23C9A3C}"/>
                </a:ext>
              </a:extLst>
            </p:cNvPr>
            <p:cNvSpPr/>
            <p:nvPr userDrawn="1"/>
          </p:nvSpPr>
          <p:spPr>
            <a:xfrm>
              <a:off x="350752" y="531321"/>
              <a:ext cx="3276056"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纸张的物理模拟</a:t>
              </a:r>
              <a:r>
                <a:rPr lang="en-US" altLang="zh-CN" sz="2800" b="1" dirty="0">
                  <a:solidFill>
                    <a:schemeClr val="bg1"/>
                  </a:solidFill>
                  <a:latin typeface="方正喵呜体" panose="02010600010101010101" pitchFamily="2" charset="-122"/>
                  <a:ea typeface="方正喵呜体" panose="02010600010101010101" pitchFamily="2" charset="-122"/>
                </a:rPr>
                <a:t>——Crease Constraints</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7989129" y="335264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34939" y="861663"/>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17" name="图片 16">
            <a:extLst>
              <a:ext uri="{FF2B5EF4-FFF2-40B4-BE49-F238E27FC236}">
                <a16:creationId xmlns:a16="http://schemas.microsoft.com/office/drawing/2014/main" id="{66BC4AB0-2A8C-4CCB-91A5-6FEDEAA7067A}"/>
              </a:ext>
            </a:extLst>
          </p:cNvPr>
          <p:cNvPicPr>
            <a:picLocks noChangeAspect="1"/>
          </p:cNvPicPr>
          <p:nvPr/>
        </p:nvPicPr>
        <p:blipFill>
          <a:blip r:embed="rId11"/>
          <a:stretch>
            <a:fillRect/>
          </a:stretch>
        </p:blipFill>
        <p:spPr>
          <a:xfrm>
            <a:off x="7406082" y="1330480"/>
            <a:ext cx="3196874" cy="613892"/>
          </a:xfrm>
          <a:prstGeom prst="rect">
            <a:avLst/>
          </a:prstGeom>
        </p:spPr>
      </p:pic>
      <p:pic>
        <p:nvPicPr>
          <p:cNvPr id="18" name="图片 17">
            <a:extLst>
              <a:ext uri="{FF2B5EF4-FFF2-40B4-BE49-F238E27FC236}">
                <a16:creationId xmlns:a16="http://schemas.microsoft.com/office/drawing/2014/main" id="{D6C29BFD-9886-4D31-AC9F-B80D81885D74}"/>
              </a:ext>
            </a:extLst>
          </p:cNvPr>
          <p:cNvPicPr>
            <a:picLocks noChangeAspect="1"/>
          </p:cNvPicPr>
          <p:nvPr/>
        </p:nvPicPr>
        <p:blipFill rotWithShape="1">
          <a:blip r:embed="rId12"/>
          <a:srcRect l="4619"/>
          <a:stretch/>
        </p:blipFill>
        <p:spPr>
          <a:xfrm>
            <a:off x="7406082" y="1952601"/>
            <a:ext cx="4413242" cy="2155633"/>
          </a:xfrm>
          <a:prstGeom prst="rect">
            <a:avLst/>
          </a:prstGeom>
        </p:spPr>
      </p:pic>
    </p:spTree>
    <p:extLst>
      <p:ext uri="{BB962C8B-B14F-4D97-AF65-F5344CB8AC3E}">
        <p14:creationId xmlns:p14="http://schemas.microsoft.com/office/powerpoint/2010/main" val="1295458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212B82-0087-49B4-B02F-05EE1960942F}"/>
              </a:ext>
            </a:extLst>
          </p:cNvPr>
          <p:cNvGrpSpPr/>
          <p:nvPr/>
        </p:nvGrpSpPr>
        <p:grpSpPr>
          <a:xfrm>
            <a:off x="286694" y="349853"/>
            <a:ext cx="5897434" cy="940900"/>
            <a:chOff x="286697" y="349853"/>
            <a:chExt cx="3214708" cy="940900"/>
          </a:xfrm>
        </p:grpSpPr>
        <p:pic>
          <p:nvPicPr>
            <p:cNvPr id="25" name="图片 24">
              <a:extLst>
                <a:ext uri="{FF2B5EF4-FFF2-40B4-BE49-F238E27FC236}">
                  <a16:creationId xmlns:a16="http://schemas.microsoft.com/office/drawing/2014/main" id="{CDDC5279-AAD6-4B87-98F0-BDA7D6B23500}"/>
                </a:ext>
              </a:extLst>
            </p:cNvPr>
            <p:cNvPicPr>
              <a:picLocks noChangeAspect="1"/>
            </p:cNvPicPr>
            <p:nvPr userDrawn="1"/>
          </p:nvPicPr>
          <p:blipFill>
            <a:blip r:embed="rId3">
              <a:duotone>
                <a:prstClr val="black"/>
                <a:schemeClr val="accent5">
                  <a:tint val="45000"/>
                  <a:satMod val="400000"/>
                </a:schemeClr>
              </a:duotone>
              <a:lum bright="20000" contrast="-40000"/>
            </a:blip>
            <a:stretch>
              <a:fillRect/>
            </a:stretch>
          </p:blipFill>
          <p:spPr>
            <a:xfrm>
              <a:off x="286697" y="349853"/>
              <a:ext cx="3214708" cy="940900"/>
            </a:xfrm>
            <a:prstGeom prst="rect">
              <a:avLst/>
            </a:prstGeom>
          </p:spPr>
        </p:pic>
        <p:sp>
          <p:nvSpPr>
            <p:cNvPr id="26" name="矩形 25">
              <a:extLst>
                <a:ext uri="{FF2B5EF4-FFF2-40B4-BE49-F238E27FC236}">
                  <a16:creationId xmlns:a16="http://schemas.microsoft.com/office/drawing/2014/main" id="{1BF92FB8-64DA-48A8-B848-8956F89F2796}"/>
                </a:ext>
              </a:extLst>
            </p:cNvPr>
            <p:cNvSpPr/>
            <p:nvPr userDrawn="1"/>
          </p:nvSpPr>
          <p:spPr>
            <a:xfrm>
              <a:off x="350752" y="531321"/>
              <a:ext cx="3104791"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纸张的物理模拟</a:t>
              </a:r>
              <a:r>
                <a:rPr lang="en-US" altLang="zh-CN" sz="2800" b="1" dirty="0">
                  <a:solidFill>
                    <a:schemeClr val="bg1"/>
                  </a:solidFill>
                  <a:latin typeface="方正喵呜体" panose="02010600010101010101" pitchFamily="2" charset="-122"/>
                  <a:ea typeface="方正喵呜体" panose="02010600010101010101" pitchFamily="2" charset="-122"/>
                </a:rPr>
                <a:t>——Face Constraints</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4"/>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5"/>
          <a:stretch>
            <a:fillRect/>
          </a:stretch>
        </p:blipFill>
        <p:spPr>
          <a:xfrm>
            <a:off x="6107883" y="5301502"/>
            <a:ext cx="3133172" cy="363230"/>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69546" y="889842"/>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 name="图片 2">
            <a:extLst>
              <a:ext uri="{FF2B5EF4-FFF2-40B4-BE49-F238E27FC236}">
                <a16:creationId xmlns:a16="http://schemas.microsoft.com/office/drawing/2014/main" id="{514BB57F-9471-4F3E-A74C-3FCFA7357C9E}"/>
              </a:ext>
            </a:extLst>
          </p:cNvPr>
          <p:cNvPicPr>
            <a:picLocks noChangeAspect="1"/>
          </p:cNvPicPr>
          <p:nvPr/>
        </p:nvPicPr>
        <p:blipFill>
          <a:blip r:embed="rId10"/>
          <a:stretch>
            <a:fillRect/>
          </a:stretch>
        </p:blipFill>
        <p:spPr>
          <a:xfrm>
            <a:off x="286694" y="1872503"/>
            <a:ext cx="8459098" cy="2290119"/>
          </a:xfrm>
          <a:prstGeom prst="rect">
            <a:avLst/>
          </a:prstGeom>
        </p:spPr>
      </p:pic>
      <p:pic>
        <p:nvPicPr>
          <p:cNvPr id="17" name="图片 16">
            <a:extLst>
              <a:ext uri="{FF2B5EF4-FFF2-40B4-BE49-F238E27FC236}">
                <a16:creationId xmlns:a16="http://schemas.microsoft.com/office/drawing/2014/main" id="{7484F798-EF6A-44E9-A9B5-346379EE09D0}"/>
              </a:ext>
            </a:extLst>
          </p:cNvPr>
          <p:cNvPicPr>
            <a:picLocks noChangeAspect="1"/>
          </p:cNvPicPr>
          <p:nvPr/>
        </p:nvPicPr>
        <p:blipFill>
          <a:blip r:embed="rId11"/>
          <a:stretch>
            <a:fillRect/>
          </a:stretch>
        </p:blipFill>
        <p:spPr>
          <a:xfrm>
            <a:off x="8783933" y="1893374"/>
            <a:ext cx="3236402" cy="610191"/>
          </a:xfrm>
          <a:prstGeom prst="rect">
            <a:avLst/>
          </a:prstGeom>
        </p:spPr>
      </p:pic>
      <p:pic>
        <p:nvPicPr>
          <p:cNvPr id="18" name="图片 17">
            <a:extLst>
              <a:ext uri="{FF2B5EF4-FFF2-40B4-BE49-F238E27FC236}">
                <a16:creationId xmlns:a16="http://schemas.microsoft.com/office/drawing/2014/main" id="{A9FCFFBC-A501-4AF4-B058-9B7054ADDA18}"/>
              </a:ext>
            </a:extLst>
          </p:cNvPr>
          <p:cNvPicPr>
            <a:picLocks noChangeAspect="1"/>
          </p:cNvPicPr>
          <p:nvPr/>
        </p:nvPicPr>
        <p:blipFill rotWithShape="1">
          <a:blip r:embed="rId12"/>
          <a:srcRect r="6346"/>
          <a:stretch/>
        </p:blipFill>
        <p:spPr>
          <a:xfrm>
            <a:off x="8789888" y="2567173"/>
            <a:ext cx="3352312" cy="1595449"/>
          </a:xfrm>
          <a:prstGeom prst="rect">
            <a:avLst/>
          </a:prstGeom>
        </p:spPr>
      </p:pic>
    </p:spTree>
    <p:extLst>
      <p:ext uri="{BB962C8B-B14F-4D97-AF65-F5344CB8AC3E}">
        <p14:creationId xmlns:p14="http://schemas.microsoft.com/office/powerpoint/2010/main" val="250721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3FB423B-9B8D-4A96-B188-0ABBA7D0817F}"/>
              </a:ext>
            </a:extLst>
          </p:cNvPr>
          <p:cNvPicPr>
            <a:picLocks noChangeAspect="1"/>
          </p:cNvPicPr>
          <p:nvPr/>
        </p:nvPicPr>
        <p:blipFill>
          <a:blip r:embed="rId3">
            <a:duotone>
              <a:prstClr val="black"/>
              <a:schemeClr val="accent2">
                <a:tint val="45000"/>
                <a:satMod val="400000"/>
              </a:schemeClr>
            </a:duotone>
          </a:blip>
          <a:stretch>
            <a:fillRect/>
          </a:stretch>
        </p:blipFill>
        <p:spPr>
          <a:xfrm>
            <a:off x="3905935" y="1626940"/>
            <a:ext cx="1439718" cy="1467522"/>
          </a:xfrm>
          <a:prstGeom prst="rect">
            <a:avLst/>
          </a:prstGeom>
        </p:spPr>
      </p:pic>
      <p:pic>
        <p:nvPicPr>
          <p:cNvPr id="16" name="图片 15" descr="图片包含 黑色, 服装&#10;&#10;已生成高可信度的说明">
            <a:extLst>
              <a:ext uri="{FF2B5EF4-FFF2-40B4-BE49-F238E27FC236}">
                <a16:creationId xmlns:a16="http://schemas.microsoft.com/office/drawing/2014/main" id="{8F1011D0-DACA-4477-BF2D-231E8D7C7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2515" y="3246716"/>
            <a:ext cx="1199083" cy="1648739"/>
          </a:xfrm>
          <a:prstGeom prst="rect">
            <a:avLst/>
          </a:prstGeom>
        </p:spPr>
      </p:pic>
      <p:pic>
        <p:nvPicPr>
          <p:cNvPr id="17" name="图片 16">
            <a:extLst>
              <a:ext uri="{FF2B5EF4-FFF2-40B4-BE49-F238E27FC236}">
                <a16:creationId xmlns:a16="http://schemas.microsoft.com/office/drawing/2014/main" id="{84E49665-3E06-41DB-B732-AEE53A19F7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9345" y="3413704"/>
            <a:ext cx="1279701" cy="1465678"/>
          </a:xfrm>
          <a:prstGeom prst="rect">
            <a:avLst/>
          </a:prstGeom>
        </p:spPr>
      </p:pic>
      <p:pic>
        <p:nvPicPr>
          <p:cNvPr id="13" name="图片 12" descr="图片包含 室内&#10;&#10;已生成高可信度的说明">
            <a:extLst>
              <a:ext uri="{FF2B5EF4-FFF2-40B4-BE49-F238E27FC236}">
                <a16:creationId xmlns:a16="http://schemas.microsoft.com/office/drawing/2014/main" id="{0DAAE560-B7FC-49ED-A00D-E93E3145DA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12462" y="2920771"/>
            <a:ext cx="1528763" cy="1921698"/>
          </a:xfrm>
          <a:prstGeom prst="rect">
            <a:avLst/>
          </a:prstGeom>
        </p:spPr>
      </p:pic>
      <p:pic>
        <p:nvPicPr>
          <p:cNvPr id="15" name="图片 14">
            <a:extLst>
              <a:ext uri="{FF2B5EF4-FFF2-40B4-BE49-F238E27FC236}">
                <a16:creationId xmlns:a16="http://schemas.microsoft.com/office/drawing/2014/main" id="{9CABEE33-E32E-4580-98E3-46C6C01209E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241055" y="1983612"/>
            <a:ext cx="1737248" cy="2644871"/>
          </a:xfrm>
          <a:prstGeom prst="rect">
            <a:avLst/>
          </a:prstGeom>
        </p:spPr>
      </p:pic>
      <p:pic>
        <p:nvPicPr>
          <p:cNvPr id="5" name="图片 4">
            <a:extLst>
              <a:ext uri="{FF2B5EF4-FFF2-40B4-BE49-F238E27FC236}">
                <a16:creationId xmlns:a16="http://schemas.microsoft.com/office/drawing/2014/main" id="{58723E78-8630-4DA1-8816-FB54F705613B}"/>
              </a:ext>
            </a:extLst>
          </p:cNvPr>
          <p:cNvPicPr>
            <a:picLocks noChangeAspect="1"/>
          </p:cNvPicPr>
          <p:nvPr/>
        </p:nvPicPr>
        <p:blipFill>
          <a:blip r:embed="rId8"/>
          <a:stretch>
            <a:fillRect/>
          </a:stretch>
        </p:blipFill>
        <p:spPr>
          <a:xfrm>
            <a:off x="112294" y="4480883"/>
            <a:ext cx="4513500" cy="602700"/>
          </a:xfrm>
          <a:prstGeom prst="rect">
            <a:avLst/>
          </a:prstGeom>
        </p:spPr>
      </p:pic>
      <p:pic>
        <p:nvPicPr>
          <p:cNvPr id="6" name="图片 5">
            <a:extLst>
              <a:ext uri="{FF2B5EF4-FFF2-40B4-BE49-F238E27FC236}">
                <a16:creationId xmlns:a16="http://schemas.microsoft.com/office/drawing/2014/main" id="{7107F62E-ABE1-4B0D-B3DA-9F7B284FC6B4}"/>
              </a:ext>
            </a:extLst>
          </p:cNvPr>
          <p:cNvPicPr>
            <a:picLocks noChangeAspect="1"/>
          </p:cNvPicPr>
          <p:nvPr/>
        </p:nvPicPr>
        <p:blipFill>
          <a:blip r:embed="rId9"/>
          <a:stretch>
            <a:fillRect/>
          </a:stretch>
        </p:blipFill>
        <p:spPr>
          <a:xfrm>
            <a:off x="4171670" y="4531109"/>
            <a:ext cx="4456125" cy="516600"/>
          </a:xfrm>
          <a:prstGeom prst="rect">
            <a:avLst/>
          </a:prstGeom>
        </p:spPr>
      </p:pic>
      <p:pic>
        <p:nvPicPr>
          <p:cNvPr id="7" name="图片 6">
            <a:extLst>
              <a:ext uri="{FF2B5EF4-FFF2-40B4-BE49-F238E27FC236}">
                <a16:creationId xmlns:a16="http://schemas.microsoft.com/office/drawing/2014/main" id="{CCBAE6A2-D3BE-4DE6-A1BC-DDEFD75DC4E5}"/>
              </a:ext>
            </a:extLst>
          </p:cNvPr>
          <p:cNvPicPr>
            <a:picLocks noChangeAspect="1"/>
          </p:cNvPicPr>
          <p:nvPr/>
        </p:nvPicPr>
        <p:blipFill>
          <a:blip r:embed="rId8"/>
          <a:stretch>
            <a:fillRect/>
          </a:stretch>
        </p:blipFill>
        <p:spPr>
          <a:xfrm flipH="1">
            <a:off x="8627795" y="4550934"/>
            <a:ext cx="3676499" cy="490933"/>
          </a:xfrm>
          <a:prstGeom prst="rect">
            <a:avLst/>
          </a:prstGeom>
        </p:spPr>
      </p:pic>
      <p:pic>
        <p:nvPicPr>
          <p:cNvPr id="8" name="图片 7">
            <a:extLst>
              <a:ext uri="{FF2B5EF4-FFF2-40B4-BE49-F238E27FC236}">
                <a16:creationId xmlns:a16="http://schemas.microsoft.com/office/drawing/2014/main" id="{A36381BA-57F9-4D58-B793-4681C888CAF5}"/>
              </a:ext>
            </a:extLst>
          </p:cNvPr>
          <p:cNvPicPr>
            <a:picLocks noChangeAspect="1"/>
          </p:cNvPicPr>
          <p:nvPr/>
        </p:nvPicPr>
        <p:blipFill>
          <a:blip r:embed="rId9"/>
          <a:stretch>
            <a:fillRect/>
          </a:stretch>
        </p:blipFill>
        <p:spPr>
          <a:xfrm>
            <a:off x="1461244" y="5225314"/>
            <a:ext cx="3133172" cy="363230"/>
          </a:xfrm>
          <a:prstGeom prst="rect">
            <a:avLst/>
          </a:prstGeom>
        </p:spPr>
      </p:pic>
      <p:pic>
        <p:nvPicPr>
          <p:cNvPr id="9" name="图片 8">
            <a:extLst>
              <a:ext uri="{FF2B5EF4-FFF2-40B4-BE49-F238E27FC236}">
                <a16:creationId xmlns:a16="http://schemas.microsoft.com/office/drawing/2014/main" id="{52D4892B-DFCE-4D41-84FB-DA0E05ADED96}"/>
              </a:ext>
            </a:extLst>
          </p:cNvPr>
          <p:cNvPicPr>
            <a:picLocks noChangeAspect="1"/>
          </p:cNvPicPr>
          <p:nvPr/>
        </p:nvPicPr>
        <p:blipFill>
          <a:blip r:embed="rId9"/>
          <a:stretch>
            <a:fillRect/>
          </a:stretch>
        </p:blipFill>
        <p:spPr>
          <a:xfrm>
            <a:off x="6107883" y="5301502"/>
            <a:ext cx="3133172" cy="363230"/>
          </a:xfrm>
          <a:prstGeom prst="rect">
            <a:avLst/>
          </a:prstGeom>
        </p:spPr>
      </p:pic>
      <p:sp>
        <p:nvSpPr>
          <p:cNvPr id="26" name="矩形 25">
            <a:extLst>
              <a:ext uri="{FF2B5EF4-FFF2-40B4-BE49-F238E27FC236}">
                <a16:creationId xmlns:a16="http://schemas.microsoft.com/office/drawing/2014/main" id="{8611DFC5-FF77-49D5-BC2F-43885644B499}"/>
              </a:ext>
            </a:extLst>
          </p:cNvPr>
          <p:cNvSpPr/>
          <p:nvPr/>
        </p:nvSpPr>
        <p:spPr>
          <a:xfrm>
            <a:off x="3543286" y="5704582"/>
            <a:ext cx="5129193" cy="1015663"/>
          </a:xfrm>
          <a:prstGeom prst="rect">
            <a:avLst/>
          </a:prstGeom>
        </p:spPr>
        <p:txBody>
          <a:bodyPr wrap="square">
            <a:spAutoFit/>
          </a:bodyPr>
          <a:lstStyle/>
          <a:p>
            <a:r>
              <a:rPr lang="zh-CN" altLang="en-US" sz="6000" b="1" dirty="0">
                <a:blipFill dpi="0" rotWithShape="1">
                  <a:blip r:embed="rId10"/>
                  <a:srcRect/>
                  <a:tile tx="0" ty="0" sx="100000" sy="100000" flip="x" algn="ctr"/>
                </a:blipFill>
                <a:latin typeface="方正喵呜体" panose="02010600010101010101" pitchFamily="2" charset="-122"/>
                <a:ea typeface="方正喵呜体" panose="02010600010101010101" pitchFamily="2" charset="-122"/>
              </a:rPr>
              <a:t> 目         录</a:t>
            </a:r>
          </a:p>
        </p:txBody>
      </p:sp>
      <p:pic>
        <p:nvPicPr>
          <p:cNvPr id="18" name="图片 17">
            <a:extLst>
              <a:ext uri="{FF2B5EF4-FFF2-40B4-BE49-F238E27FC236}">
                <a16:creationId xmlns:a16="http://schemas.microsoft.com/office/drawing/2014/main" id="{6E537899-1AE9-45F6-AF8A-094AA38D01A3}"/>
              </a:ext>
            </a:extLst>
          </p:cNvPr>
          <p:cNvPicPr>
            <a:picLocks noChangeAspect="1"/>
          </p:cNvPicPr>
          <p:nvPr/>
        </p:nvPicPr>
        <p:blipFill>
          <a:blip r:embed="rId11">
            <a:duotone>
              <a:schemeClr val="accent5">
                <a:shade val="45000"/>
                <a:satMod val="135000"/>
              </a:schemeClr>
              <a:prstClr val="white"/>
            </a:duotone>
            <a:lum bright="-20000"/>
          </a:blip>
          <a:stretch>
            <a:fillRect/>
          </a:stretch>
        </p:blipFill>
        <p:spPr>
          <a:xfrm>
            <a:off x="1622142" y="1182058"/>
            <a:ext cx="1405688" cy="1622675"/>
          </a:xfrm>
          <a:prstGeom prst="rect">
            <a:avLst/>
          </a:prstGeom>
        </p:spPr>
      </p:pic>
      <p:sp>
        <p:nvSpPr>
          <p:cNvPr id="27" name="矩形 26">
            <a:extLst>
              <a:ext uri="{FF2B5EF4-FFF2-40B4-BE49-F238E27FC236}">
                <a16:creationId xmlns:a16="http://schemas.microsoft.com/office/drawing/2014/main" id="{6DE8914C-3ABB-45CD-B292-7CEA7FF2E5DC}"/>
              </a:ext>
            </a:extLst>
          </p:cNvPr>
          <p:cNvSpPr/>
          <p:nvPr/>
        </p:nvSpPr>
        <p:spPr>
          <a:xfrm>
            <a:off x="4171670" y="1821534"/>
            <a:ext cx="991683"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预期目标</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28" name="矩形 27">
            <a:extLst>
              <a:ext uri="{FF2B5EF4-FFF2-40B4-BE49-F238E27FC236}">
                <a16:creationId xmlns:a16="http://schemas.microsoft.com/office/drawing/2014/main" id="{DD5FFDD6-1359-4063-A793-030FC3EFFF9B}"/>
              </a:ext>
            </a:extLst>
          </p:cNvPr>
          <p:cNvSpPr/>
          <p:nvPr/>
        </p:nvSpPr>
        <p:spPr>
          <a:xfrm>
            <a:off x="1871832" y="1340849"/>
            <a:ext cx="909869"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项目介绍</a:t>
            </a:r>
          </a:p>
        </p:txBody>
      </p:sp>
      <p:grpSp>
        <p:nvGrpSpPr>
          <p:cNvPr id="10" name="组合 9">
            <a:extLst>
              <a:ext uri="{FF2B5EF4-FFF2-40B4-BE49-F238E27FC236}">
                <a16:creationId xmlns:a16="http://schemas.microsoft.com/office/drawing/2014/main" id="{B8C9D34C-B333-4B41-8930-F8A1EB62EA7E}"/>
              </a:ext>
            </a:extLst>
          </p:cNvPr>
          <p:cNvGrpSpPr/>
          <p:nvPr/>
        </p:nvGrpSpPr>
        <p:grpSpPr>
          <a:xfrm>
            <a:off x="6372112" y="2078672"/>
            <a:ext cx="1592222" cy="1225571"/>
            <a:chOff x="6371440" y="2078672"/>
            <a:chExt cx="1515509" cy="1225571"/>
          </a:xfrm>
        </p:grpSpPr>
        <p:pic>
          <p:nvPicPr>
            <p:cNvPr id="20" name="图片 19">
              <a:extLst>
                <a:ext uri="{FF2B5EF4-FFF2-40B4-BE49-F238E27FC236}">
                  <a16:creationId xmlns:a16="http://schemas.microsoft.com/office/drawing/2014/main" id="{BEB7EF89-7C73-4A33-BF63-E8CFF61CF4A5}"/>
                </a:ext>
              </a:extLst>
            </p:cNvPr>
            <p:cNvPicPr>
              <a:picLocks noChangeAspect="1"/>
            </p:cNvPicPr>
            <p:nvPr/>
          </p:nvPicPr>
          <p:blipFill>
            <a:blip r:embed="rId12">
              <a:duotone>
                <a:prstClr val="black"/>
                <a:schemeClr val="accent5">
                  <a:tint val="45000"/>
                  <a:satMod val="400000"/>
                </a:schemeClr>
              </a:duotone>
              <a:lum bright="20000"/>
            </a:blip>
            <a:stretch>
              <a:fillRect/>
            </a:stretch>
          </p:blipFill>
          <p:spPr>
            <a:xfrm>
              <a:off x="6371440" y="2078672"/>
              <a:ext cx="1515509" cy="1225571"/>
            </a:xfrm>
            <a:prstGeom prst="rect">
              <a:avLst/>
            </a:prstGeom>
          </p:spPr>
        </p:pic>
        <p:sp>
          <p:nvSpPr>
            <p:cNvPr id="29" name="矩形 28">
              <a:extLst>
                <a:ext uri="{FF2B5EF4-FFF2-40B4-BE49-F238E27FC236}">
                  <a16:creationId xmlns:a16="http://schemas.microsoft.com/office/drawing/2014/main" id="{2F863BAE-55D9-4922-8914-876CF0EB0EB2}"/>
                </a:ext>
              </a:extLst>
            </p:cNvPr>
            <p:cNvSpPr/>
            <p:nvPr/>
          </p:nvSpPr>
          <p:spPr>
            <a:xfrm>
              <a:off x="6609643" y="2162967"/>
              <a:ext cx="920101" cy="954107"/>
            </a:xfrm>
            <a:prstGeom prst="rect">
              <a:avLst/>
            </a:prstGeom>
          </p:spPr>
          <p:txBody>
            <a:bodyPr wrap="squar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关键技术</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grpSp>
      <p:grpSp>
        <p:nvGrpSpPr>
          <p:cNvPr id="11" name="组合 10">
            <a:extLst>
              <a:ext uri="{FF2B5EF4-FFF2-40B4-BE49-F238E27FC236}">
                <a16:creationId xmlns:a16="http://schemas.microsoft.com/office/drawing/2014/main" id="{482793DC-4676-490E-BECF-5D0E7A8D1F6D}"/>
              </a:ext>
            </a:extLst>
          </p:cNvPr>
          <p:cNvGrpSpPr/>
          <p:nvPr/>
        </p:nvGrpSpPr>
        <p:grpSpPr>
          <a:xfrm>
            <a:off x="8991600" y="580172"/>
            <a:ext cx="1474444" cy="1498500"/>
            <a:chOff x="8991600" y="580172"/>
            <a:chExt cx="1474444" cy="1498500"/>
          </a:xfrm>
        </p:grpSpPr>
        <p:pic>
          <p:nvPicPr>
            <p:cNvPr id="21" name="图片 20">
              <a:extLst>
                <a:ext uri="{FF2B5EF4-FFF2-40B4-BE49-F238E27FC236}">
                  <a16:creationId xmlns:a16="http://schemas.microsoft.com/office/drawing/2014/main" id="{64FCB191-39E8-45FD-936D-359F3E54805A}"/>
                </a:ext>
              </a:extLst>
            </p:cNvPr>
            <p:cNvPicPr>
              <a:picLocks noChangeAspect="1"/>
            </p:cNvPicPr>
            <p:nvPr/>
          </p:nvPicPr>
          <p:blipFill>
            <a:blip r:embed="rId13">
              <a:duotone>
                <a:schemeClr val="accent5">
                  <a:shade val="45000"/>
                  <a:satMod val="135000"/>
                </a:schemeClr>
                <a:prstClr val="white"/>
              </a:duotone>
            </a:blip>
            <a:stretch>
              <a:fillRect/>
            </a:stretch>
          </p:blipFill>
          <p:spPr>
            <a:xfrm>
              <a:off x="8991600" y="580172"/>
              <a:ext cx="1474444" cy="1498500"/>
            </a:xfrm>
            <a:prstGeom prst="rect">
              <a:avLst/>
            </a:prstGeom>
          </p:spPr>
        </p:pic>
        <p:sp>
          <p:nvSpPr>
            <p:cNvPr id="30" name="矩形 29">
              <a:extLst>
                <a:ext uri="{FF2B5EF4-FFF2-40B4-BE49-F238E27FC236}">
                  <a16:creationId xmlns:a16="http://schemas.microsoft.com/office/drawing/2014/main" id="{7E1229EC-CDC8-441B-A81F-A2BBAA6A6D4F}"/>
                </a:ext>
              </a:extLst>
            </p:cNvPr>
            <p:cNvSpPr/>
            <p:nvPr/>
          </p:nvSpPr>
          <p:spPr>
            <a:xfrm>
              <a:off x="9279180" y="759470"/>
              <a:ext cx="902811" cy="954107"/>
            </a:xfrm>
            <a:prstGeom prst="rect">
              <a:avLst/>
            </a:prstGeom>
          </p:spPr>
          <p:txBody>
            <a:bodyPr wrap="non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项目</a:t>
              </a:r>
              <a:endParaRPr lang="en-US" altLang="zh-CN" sz="2800" dirty="0">
                <a:solidFill>
                  <a:schemeClr val="bg1"/>
                </a:solidFill>
                <a:latin typeface="方正喵呜体" panose="02010600010101010101" pitchFamily="2" charset="-122"/>
                <a:ea typeface="方正喵呜体" panose="02010600010101010101" pitchFamily="2" charset="-122"/>
              </a:endParaRPr>
            </a:p>
            <a:p>
              <a:r>
                <a:rPr lang="zh-CN" altLang="en-US" sz="2800" dirty="0">
                  <a:solidFill>
                    <a:schemeClr val="bg1"/>
                  </a:solidFill>
                  <a:latin typeface="方正喵呜体" panose="02010600010101010101" pitchFamily="2" charset="-122"/>
                  <a:ea typeface="方正喵呜体" panose="02010600010101010101" pitchFamily="2" charset="-122"/>
                </a:rPr>
                <a:t>安排</a:t>
              </a:r>
            </a:p>
          </p:txBody>
        </p:sp>
      </p:grpSp>
    </p:spTree>
    <p:extLst>
      <p:ext uri="{BB962C8B-B14F-4D97-AF65-F5344CB8AC3E}">
        <p14:creationId xmlns:p14="http://schemas.microsoft.com/office/powerpoint/2010/main" val="376536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1967" y="1642181"/>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897970" y="1849008"/>
            <a:ext cx="2727824" cy="2355670"/>
            <a:chOff x="1897970" y="1849008"/>
            <a:chExt cx="2727824"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897970" y="1849008"/>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212170" y="2519011"/>
              <a:ext cx="2413624" cy="1015663"/>
            </a:xfrm>
            <a:prstGeom prst="rect">
              <a:avLst/>
            </a:prstGeom>
          </p:spPr>
          <p:txBody>
            <a:bodyPr wrap="square">
              <a:spAutoFit/>
            </a:bodyPr>
            <a:lstStyle/>
            <a:p>
              <a:r>
                <a:rPr lang="zh-CN" altLang="zh-CN" sz="2000" dirty="0">
                  <a:solidFill>
                    <a:srgbClr val="333333"/>
                  </a:solidFill>
                  <a:latin typeface="Consolas" panose="020B0609020204030204" pitchFamily="49" charset="0"/>
                  <a:ea typeface="方正卡通简体" panose="03000509000000000000" pitchFamily="65" charset="-122"/>
                </a:rPr>
                <a:t>GPU</a:t>
              </a:r>
              <a:r>
                <a:rPr lang="en-US" altLang="zh-CN" sz="2000" dirty="0">
                  <a:solidFill>
                    <a:srgbClr val="333333"/>
                  </a:solidFill>
                  <a:latin typeface="方正卡通简体" panose="03000509000000000000" pitchFamily="65" charset="-122"/>
                  <a:ea typeface="方正卡通简体" panose="03000509000000000000" pitchFamily="65" charset="-122"/>
                </a:rPr>
                <a:t>: </a:t>
              </a:r>
            </a:p>
            <a:p>
              <a:r>
                <a:rPr lang="zh-CN" altLang="zh-CN" sz="2000" dirty="0">
                  <a:solidFill>
                    <a:srgbClr val="333333"/>
                  </a:solidFill>
                  <a:latin typeface="方正卡通简体" panose="03000509000000000000" pitchFamily="65" charset="-122"/>
                  <a:ea typeface="方正卡通简体" panose="03000509000000000000" pitchFamily="65" charset="-122"/>
                </a:rPr>
                <a:t>快速完成图像处理</a:t>
              </a:r>
              <a:endParaRPr lang="en-US" altLang="zh-CN" sz="2000" dirty="0">
                <a:solidFill>
                  <a:srgbClr val="333333"/>
                </a:solidFill>
                <a:latin typeface="方正卡通简体" panose="03000509000000000000" pitchFamily="65" charset="-122"/>
                <a:ea typeface="方正卡通简体" panose="03000509000000000000" pitchFamily="65" charset="-122"/>
              </a:endParaRPr>
            </a:p>
            <a:p>
              <a:r>
                <a:rPr lang="zh-CN" altLang="zh-CN" sz="2000" dirty="0">
                  <a:solidFill>
                    <a:srgbClr val="333333"/>
                  </a:solidFill>
                  <a:latin typeface="方正卡通简体" panose="03000509000000000000" pitchFamily="65" charset="-122"/>
                  <a:ea typeface="方正卡通简体" panose="03000509000000000000" pitchFamily="65" charset="-122"/>
                </a:rPr>
                <a:t>高性能的并行计算</a:t>
              </a:r>
              <a:endParaRPr lang="zh-CN" altLang="en-US" sz="2000" dirty="0">
                <a:solidFill>
                  <a:schemeClr val="bg1"/>
                </a:solidFill>
                <a:latin typeface="方正卡通简体" panose="03000509000000000000" pitchFamily="65" charset="-122"/>
                <a:ea typeface="方正卡通简体" panose="03000509000000000000" pitchFamily="65" charset="-122"/>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4" name="组合 13">
            <a:extLst>
              <a:ext uri="{FF2B5EF4-FFF2-40B4-BE49-F238E27FC236}">
                <a16:creationId xmlns:a16="http://schemas.microsoft.com/office/drawing/2014/main" id="{1006C747-45DC-4343-A96C-325E53074FA5}"/>
              </a:ext>
            </a:extLst>
          </p:cNvPr>
          <p:cNvGrpSpPr/>
          <p:nvPr/>
        </p:nvGrpSpPr>
        <p:grpSpPr>
          <a:xfrm>
            <a:off x="313329" y="328556"/>
            <a:ext cx="1451267" cy="940900"/>
            <a:chOff x="350752" y="328556"/>
            <a:chExt cx="3490743" cy="940900"/>
          </a:xfrm>
        </p:grpSpPr>
        <p:pic>
          <p:nvPicPr>
            <p:cNvPr id="15" name="图片 14">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350752" y="328556"/>
              <a:ext cx="3490743" cy="940900"/>
            </a:xfrm>
            <a:prstGeom prst="rect">
              <a:avLst/>
            </a:prstGeom>
          </p:spPr>
        </p:pic>
        <p:sp>
          <p:nvSpPr>
            <p:cNvPr id="16" name="矩形 15">
              <a:extLst>
                <a:ext uri="{FF2B5EF4-FFF2-40B4-BE49-F238E27FC236}">
                  <a16:creationId xmlns:a16="http://schemas.microsoft.com/office/drawing/2014/main" id="{6FA6DCE8-17DD-4813-BF4D-8165F8458AEA}"/>
                </a:ext>
              </a:extLst>
            </p:cNvPr>
            <p:cNvSpPr/>
            <p:nvPr userDrawn="1"/>
          </p:nvSpPr>
          <p:spPr>
            <a:xfrm>
              <a:off x="805182" y="505876"/>
              <a:ext cx="2581881" cy="523220"/>
            </a:xfrm>
            <a:prstGeom prst="rect">
              <a:avLst/>
            </a:prstGeom>
          </p:spPr>
          <p:txBody>
            <a:bodyPr wrap="square">
              <a:spAutoFit/>
            </a:bodyPr>
            <a:lstStyle/>
            <a:p>
              <a:r>
                <a:rPr lang="en-US" altLang="zh-CN" sz="2800" b="1" dirty="0">
                  <a:solidFill>
                    <a:schemeClr val="bg1"/>
                  </a:solidFill>
                  <a:latin typeface="方正喵呜体" panose="02010600010101010101" pitchFamily="2" charset="-122"/>
                  <a:ea typeface="方正喵呜体" panose="02010600010101010101" pitchFamily="2" charset="-122"/>
                </a:rPr>
                <a:t>GPU</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29956" y="939721"/>
            <a:ext cx="1310805" cy="544177"/>
          </a:xfrm>
          <a:prstGeom prst="rect">
            <a:avLst/>
          </a:prstGeom>
        </p:spPr>
      </p:pic>
      <p:pic>
        <p:nvPicPr>
          <p:cNvPr id="19" name="图片 18">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97604" y="1103284"/>
            <a:ext cx="1318954" cy="624140"/>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pic>
        <p:nvPicPr>
          <p:cNvPr id="26" name="图片 25">
            <a:extLst>
              <a:ext uri="{FF2B5EF4-FFF2-40B4-BE49-F238E27FC236}">
                <a16:creationId xmlns:a16="http://schemas.microsoft.com/office/drawing/2014/main" id="{0B0CFCB7-810C-442F-A9BD-F715A6DBB541}"/>
              </a:ext>
            </a:extLst>
          </p:cNvPr>
          <p:cNvPicPr>
            <a:picLocks noChangeAspect="1"/>
          </p:cNvPicPr>
          <p:nvPr/>
        </p:nvPicPr>
        <p:blipFill>
          <a:blip r:embed="rId12"/>
          <a:stretch>
            <a:fillRect/>
          </a:stretch>
        </p:blipFill>
        <p:spPr>
          <a:xfrm>
            <a:off x="9113846" y="2337413"/>
            <a:ext cx="2120415" cy="1812403"/>
          </a:xfrm>
          <a:prstGeom prst="rect">
            <a:avLst/>
          </a:prstGeom>
        </p:spPr>
      </p:pic>
      <p:pic>
        <p:nvPicPr>
          <p:cNvPr id="27" name="图片 26">
            <a:extLst>
              <a:ext uri="{FF2B5EF4-FFF2-40B4-BE49-F238E27FC236}">
                <a16:creationId xmlns:a16="http://schemas.microsoft.com/office/drawing/2014/main" id="{923BF705-9B92-44C9-9E08-320A2CF89142}"/>
              </a:ext>
            </a:extLst>
          </p:cNvPr>
          <p:cNvPicPr>
            <a:picLocks noChangeAspect="1"/>
          </p:cNvPicPr>
          <p:nvPr/>
        </p:nvPicPr>
        <p:blipFill>
          <a:blip r:embed="rId13"/>
          <a:stretch>
            <a:fillRect/>
          </a:stretch>
        </p:blipFill>
        <p:spPr>
          <a:xfrm>
            <a:off x="7004208" y="2338919"/>
            <a:ext cx="2128028" cy="1812403"/>
          </a:xfrm>
          <a:prstGeom prst="rect">
            <a:avLst/>
          </a:prstGeom>
        </p:spPr>
      </p:pic>
    </p:spTree>
    <p:extLst>
      <p:ext uri="{BB962C8B-B14F-4D97-AF65-F5344CB8AC3E}">
        <p14:creationId xmlns:p14="http://schemas.microsoft.com/office/powerpoint/2010/main" val="4218193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732341" cy="2355670"/>
            <a:chOff x="1937340" y="1828800"/>
            <a:chExt cx="2732341"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092871" y="2609376"/>
              <a:ext cx="2576810" cy="707886"/>
            </a:xfrm>
            <a:prstGeom prst="rect">
              <a:avLst/>
            </a:prstGeom>
          </p:spPr>
          <p:txBody>
            <a:bodyPr wrap="square">
              <a:spAutoFit/>
            </a:bodyPr>
            <a:lstStyle/>
            <a:p>
              <a:r>
                <a:rPr lang="en-US" altLang="zh-CN" sz="2000" dirty="0">
                  <a:solidFill>
                    <a:srgbClr val="333333"/>
                  </a:solidFill>
                  <a:latin typeface="Consolas" panose="020B0609020204030204" pitchFamily="49" charset="0"/>
                  <a:ea typeface="方正卡通简体" panose="03000509000000000000" pitchFamily="65" charset="-122"/>
                </a:rPr>
                <a:t>GPU Shader:</a:t>
              </a:r>
            </a:p>
            <a:p>
              <a:r>
                <a:rPr lang="en-US" altLang="zh-CN" sz="2000" dirty="0">
                  <a:solidFill>
                    <a:srgbClr val="333333"/>
                  </a:solidFill>
                  <a:latin typeface="Consolas" panose="020B0609020204030204" pitchFamily="49" charset="0"/>
                  <a:ea typeface="方正卡通简体" panose="03000509000000000000" pitchFamily="65" charset="-122"/>
                </a:rPr>
                <a:t>   </a:t>
              </a:r>
              <a:r>
                <a:rPr lang="zh-CN" altLang="zh-CN" sz="2000" dirty="0">
                  <a:solidFill>
                    <a:srgbClr val="333333"/>
                  </a:solidFill>
                  <a:latin typeface="Consolas" panose="020B0609020204030204" pitchFamily="49" charset="0"/>
                  <a:ea typeface="方正卡通简体" panose="03000509000000000000" pitchFamily="65" charset="-122"/>
                </a:rPr>
                <a:t>compute shader</a:t>
              </a:r>
              <a:endParaRPr lang="en-US" altLang="zh-CN" sz="2000" dirty="0">
                <a:solidFill>
                  <a:srgbClr val="333333"/>
                </a:solidFill>
                <a:latin typeface="Consolas" panose="020B0609020204030204" pitchFamily="49" charset="0"/>
                <a:ea typeface="方正卡通简体" panose="03000509000000000000" pitchFamily="65" charset="-122"/>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grpSp>
        <p:nvGrpSpPr>
          <p:cNvPr id="23" name="组合 22">
            <a:extLst>
              <a:ext uri="{FF2B5EF4-FFF2-40B4-BE49-F238E27FC236}">
                <a16:creationId xmlns:a16="http://schemas.microsoft.com/office/drawing/2014/main" id="{0B16A623-986F-4C65-B5FC-6A4F9E60450C}"/>
              </a:ext>
            </a:extLst>
          </p:cNvPr>
          <p:cNvGrpSpPr/>
          <p:nvPr/>
        </p:nvGrpSpPr>
        <p:grpSpPr>
          <a:xfrm>
            <a:off x="286698" y="349853"/>
            <a:ext cx="3461736" cy="940900"/>
            <a:chOff x="286698" y="349853"/>
            <a:chExt cx="1970438" cy="940900"/>
          </a:xfrm>
        </p:grpSpPr>
        <p:pic>
          <p:nvPicPr>
            <p:cNvPr id="24" name="图片 23">
              <a:extLst>
                <a:ext uri="{FF2B5EF4-FFF2-40B4-BE49-F238E27FC236}">
                  <a16:creationId xmlns:a16="http://schemas.microsoft.com/office/drawing/2014/main" id="{1238DEA0-00B4-4E62-B357-549B6D71BEE9}"/>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8" y="349853"/>
              <a:ext cx="1941895" cy="940900"/>
            </a:xfrm>
            <a:prstGeom prst="rect">
              <a:avLst/>
            </a:prstGeom>
          </p:spPr>
        </p:pic>
        <p:sp>
          <p:nvSpPr>
            <p:cNvPr id="25" name="矩形 24">
              <a:extLst>
                <a:ext uri="{FF2B5EF4-FFF2-40B4-BE49-F238E27FC236}">
                  <a16:creationId xmlns:a16="http://schemas.microsoft.com/office/drawing/2014/main" id="{57F1D4FF-86B9-4B53-8165-1B2E3CB10DE0}"/>
                </a:ext>
              </a:extLst>
            </p:cNvPr>
            <p:cNvSpPr/>
            <p:nvPr userDrawn="1"/>
          </p:nvSpPr>
          <p:spPr>
            <a:xfrm>
              <a:off x="350752" y="531321"/>
              <a:ext cx="1906384" cy="523220"/>
            </a:xfrm>
            <a:prstGeom prst="rect">
              <a:avLst/>
            </a:prstGeom>
          </p:spPr>
          <p:txBody>
            <a:bodyPr wrap="none">
              <a:spAutoFit/>
            </a:bodyPr>
            <a:lstStyle/>
            <a:p>
              <a:r>
                <a:rPr lang="en-US" altLang="zh-CN" sz="2800" b="1" dirty="0">
                  <a:solidFill>
                    <a:schemeClr val="bg1"/>
                  </a:solidFill>
                  <a:latin typeface="方正喵呜体" panose="02010600010101010101" pitchFamily="2" charset="-122"/>
                  <a:ea typeface="方正喵呜体" panose="02010600010101010101" pitchFamily="2" charset="-122"/>
                </a:rPr>
                <a:t>GPU</a:t>
              </a:r>
              <a:r>
                <a:rPr lang="zh-CN" altLang="en-US" sz="2800" b="1" dirty="0">
                  <a:solidFill>
                    <a:schemeClr val="bg1"/>
                  </a:solidFill>
                  <a:latin typeface="方正喵呜体" panose="02010600010101010101" pitchFamily="2" charset="-122"/>
                  <a:ea typeface="方正喵呜体" panose="02010600010101010101" pitchFamily="2" charset="-122"/>
                </a:rPr>
                <a:t>并行计算</a:t>
              </a:r>
              <a:r>
                <a:rPr lang="en-US" altLang="zh-CN" sz="2800" b="1" dirty="0">
                  <a:solidFill>
                    <a:schemeClr val="bg1"/>
                  </a:solidFill>
                  <a:latin typeface="方正喵呜体" panose="02010600010101010101" pitchFamily="2" charset="-122"/>
                  <a:ea typeface="方正喵呜体" panose="02010600010101010101" pitchFamily="2" charset="-122"/>
                </a:rPr>
                <a:t>:Shader</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26" name="图片 25">
            <a:extLst>
              <a:ext uri="{FF2B5EF4-FFF2-40B4-BE49-F238E27FC236}">
                <a16:creationId xmlns:a16="http://schemas.microsoft.com/office/drawing/2014/main" id="{DA70AFAD-623D-4760-AE59-C4545CD0F39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91858" y="882306"/>
            <a:ext cx="1318954" cy="624140"/>
          </a:xfrm>
          <a:prstGeom prst="rect">
            <a:avLst/>
          </a:prstGeom>
        </p:spPr>
      </p:pic>
      <p:pic>
        <p:nvPicPr>
          <p:cNvPr id="27" name="图片 26">
            <a:extLst>
              <a:ext uri="{FF2B5EF4-FFF2-40B4-BE49-F238E27FC236}">
                <a16:creationId xmlns:a16="http://schemas.microsoft.com/office/drawing/2014/main" id="{8A9C1039-636D-43AC-AA6C-DB7C3C865FE9}"/>
              </a:ext>
            </a:extLst>
          </p:cNvPr>
          <p:cNvPicPr>
            <a:picLocks noChangeAspect="1"/>
          </p:cNvPicPr>
          <p:nvPr/>
        </p:nvPicPr>
        <p:blipFill rotWithShape="1">
          <a:blip r:embed="rId12"/>
          <a:srcRect r="12745"/>
          <a:stretch/>
        </p:blipFill>
        <p:spPr>
          <a:xfrm>
            <a:off x="6986037" y="1824120"/>
            <a:ext cx="5053178" cy="2533669"/>
          </a:xfrm>
          <a:prstGeom prst="rect">
            <a:avLst/>
          </a:prstGeom>
        </p:spPr>
      </p:pic>
    </p:spTree>
    <p:extLst>
      <p:ext uri="{BB962C8B-B14F-4D97-AF65-F5344CB8AC3E}">
        <p14:creationId xmlns:p14="http://schemas.microsoft.com/office/powerpoint/2010/main" val="200123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696446" cy="2355670"/>
            <a:chOff x="1937340" y="1828800"/>
            <a:chExt cx="2696446"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326547" y="2614220"/>
              <a:ext cx="2060895" cy="1015663"/>
            </a:xfrm>
            <a:prstGeom prst="rect">
              <a:avLst/>
            </a:prstGeom>
          </p:spPr>
          <p:txBody>
            <a:bodyPr wrap="square">
              <a:spAutoFit/>
            </a:bodyPr>
            <a:lstStyle/>
            <a:p>
              <a:r>
                <a:rPr lang="zh-CN" altLang="zh-CN" sz="2000" dirty="0">
                  <a:solidFill>
                    <a:srgbClr val="333333"/>
                  </a:solidFill>
                  <a:latin typeface="Consolas" panose="020B0609020204030204" pitchFamily="49" charset="0"/>
                  <a:ea typeface="方正卡通简体" panose="03000509000000000000" pitchFamily="65" charset="-122"/>
                </a:rPr>
                <a:t>G</a:t>
              </a:r>
              <a:r>
                <a:rPr lang="en-US" altLang="zh-CN" sz="2000" dirty="0">
                  <a:solidFill>
                    <a:srgbClr val="333333"/>
                  </a:solidFill>
                  <a:latin typeface="Consolas" panose="020B0609020204030204" pitchFamily="49" charset="0"/>
                  <a:ea typeface="方正卡通简体" panose="03000509000000000000" pitchFamily="65" charset="-122"/>
                </a:rPr>
                <a:t>PU</a:t>
              </a:r>
              <a:r>
                <a:rPr lang="zh-CN" altLang="zh-CN" sz="2000" dirty="0">
                  <a:solidFill>
                    <a:srgbClr val="333333"/>
                  </a:solidFill>
                  <a:latin typeface="Consolas" panose="020B0609020204030204" pitchFamily="49" charset="0"/>
                  <a:ea typeface="方正卡通简体" panose="03000509000000000000" pitchFamily="65" charset="-122"/>
                </a:rPr>
                <a:t> Instance</a:t>
              </a:r>
              <a:r>
                <a:rPr lang="en-US" altLang="zh-CN" sz="2000" dirty="0">
                  <a:solidFill>
                    <a:srgbClr val="333333"/>
                  </a:solidFill>
                  <a:latin typeface="Consolas" panose="020B0609020204030204" pitchFamily="49" charset="0"/>
                  <a:ea typeface="方正卡通简体" panose="03000509000000000000" pitchFamily="65" charset="-122"/>
                </a:rPr>
                <a:t>:</a:t>
              </a:r>
            </a:p>
            <a:p>
              <a:r>
                <a:rPr lang="en-US" altLang="zh-CN" sz="2000" dirty="0">
                  <a:solidFill>
                    <a:srgbClr val="333333"/>
                  </a:solidFill>
                  <a:latin typeface="方正卡通简体" panose="03000509000000000000" pitchFamily="65" charset="-122"/>
                  <a:ea typeface="方正卡通简体" panose="03000509000000000000" pitchFamily="65" charset="-122"/>
                </a:rPr>
                <a:t>    </a:t>
              </a:r>
              <a:r>
                <a:rPr lang="zh-CN" altLang="zh-CN" sz="2000" dirty="0">
                  <a:solidFill>
                    <a:srgbClr val="333333"/>
                  </a:solidFill>
                  <a:latin typeface="方正卡通简体" panose="03000509000000000000" pitchFamily="65" charset="-122"/>
                  <a:ea typeface="方正卡通简体" panose="03000509000000000000" pitchFamily="65" charset="-122"/>
                </a:rPr>
                <a:t>提高渲染大量物体效率</a:t>
              </a:r>
              <a:endParaRPr lang="en-US" altLang="zh-CN" sz="2000" dirty="0">
                <a:solidFill>
                  <a:srgbClr val="333333"/>
                </a:solidFill>
                <a:latin typeface="方正卡通简体" panose="03000509000000000000" pitchFamily="65" charset="-122"/>
                <a:ea typeface="方正卡通简体" panose="03000509000000000000" pitchFamily="65" charset="-122"/>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4" name="组合 13">
            <a:extLst>
              <a:ext uri="{FF2B5EF4-FFF2-40B4-BE49-F238E27FC236}">
                <a16:creationId xmlns:a16="http://schemas.microsoft.com/office/drawing/2014/main" id="{1006C747-45DC-4343-A96C-325E53074FA5}"/>
              </a:ext>
            </a:extLst>
          </p:cNvPr>
          <p:cNvGrpSpPr/>
          <p:nvPr/>
        </p:nvGrpSpPr>
        <p:grpSpPr>
          <a:xfrm>
            <a:off x="286699" y="349853"/>
            <a:ext cx="4205159" cy="940900"/>
            <a:chOff x="286698" y="349853"/>
            <a:chExt cx="4322959" cy="940900"/>
          </a:xfrm>
        </p:grpSpPr>
        <p:pic>
          <p:nvPicPr>
            <p:cNvPr id="15" name="图片 14">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8" y="349853"/>
              <a:ext cx="4322959" cy="940900"/>
            </a:xfrm>
            <a:prstGeom prst="rect">
              <a:avLst/>
            </a:prstGeom>
          </p:spPr>
        </p:pic>
        <p:sp>
          <p:nvSpPr>
            <p:cNvPr id="16" name="矩形 15">
              <a:extLst>
                <a:ext uri="{FF2B5EF4-FFF2-40B4-BE49-F238E27FC236}">
                  <a16:creationId xmlns:a16="http://schemas.microsoft.com/office/drawing/2014/main" id="{6FA6DCE8-17DD-4813-BF4D-8165F8458AEA}"/>
                </a:ext>
              </a:extLst>
            </p:cNvPr>
            <p:cNvSpPr/>
            <p:nvPr userDrawn="1"/>
          </p:nvSpPr>
          <p:spPr>
            <a:xfrm>
              <a:off x="350752" y="531321"/>
              <a:ext cx="2406103" cy="523220"/>
            </a:xfrm>
            <a:prstGeom prst="rect">
              <a:avLst/>
            </a:prstGeom>
          </p:spPr>
          <p:txBody>
            <a:bodyPr wrap="none">
              <a:spAutoFit/>
            </a:bodyPr>
            <a:lstStyle/>
            <a:p>
              <a:r>
                <a:rPr lang="en-US" altLang="zh-CN" sz="2800" b="1" dirty="0">
                  <a:solidFill>
                    <a:schemeClr val="bg1"/>
                  </a:solidFill>
                  <a:latin typeface="方正喵呜体" panose="02010600010101010101" pitchFamily="2" charset="-122"/>
                  <a:ea typeface="方正喵呜体" panose="02010600010101010101" pitchFamily="2" charset="-122"/>
                </a:rPr>
                <a:t>GPU</a:t>
              </a:r>
              <a:r>
                <a:rPr lang="zh-CN" altLang="en-US" sz="2800" b="1" dirty="0">
                  <a:solidFill>
                    <a:schemeClr val="bg1"/>
                  </a:solidFill>
                  <a:latin typeface="方正喵呜体" panose="02010600010101010101" pitchFamily="2" charset="-122"/>
                  <a:ea typeface="方正喵呜体" panose="02010600010101010101" pitchFamily="2" charset="-122"/>
                </a:rPr>
                <a:t>渲染：</a:t>
              </a:r>
              <a:r>
                <a:rPr lang="en-US" altLang="zh-CN" sz="2800" b="1" dirty="0">
                  <a:solidFill>
                    <a:schemeClr val="bg1"/>
                  </a:solidFill>
                  <a:latin typeface="方正喵呜体" panose="02010600010101010101" pitchFamily="2" charset="-122"/>
                  <a:ea typeface="方正喵呜体" panose="02010600010101010101" pitchFamily="2" charset="-122"/>
                </a:rPr>
                <a:t>GPU Instancing</a:t>
              </a:r>
              <a:endParaRPr lang="zh-CN" altLang="en-US" sz="2800" b="1" dirty="0">
                <a:solidFill>
                  <a:schemeClr val="bg1"/>
                </a:solidFill>
                <a:latin typeface="方正喵呜体" panose="02010600010101010101" pitchFamily="2" charset="-122"/>
                <a:ea typeface="方正喵呜体" panose="02010600010101010101" pitchFamily="2" charset="-122"/>
              </a:endParaRPr>
            </a:p>
          </p:txBody>
        </p:sp>
      </p:grpSp>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9" name="图片 18">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91858" y="882306"/>
            <a:ext cx="1318954" cy="624140"/>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pic>
        <p:nvPicPr>
          <p:cNvPr id="24" name="图片 23">
            <a:extLst>
              <a:ext uri="{FF2B5EF4-FFF2-40B4-BE49-F238E27FC236}">
                <a16:creationId xmlns:a16="http://schemas.microsoft.com/office/drawing/2014/main" id="{F33A68E0-F1F6-44C7-8CF4-C95A95F022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25311" y="1455705"/>
            <a:ext cx="2142941" cy="3080974"/>
          </a:xfrm>
          <a:prstGeom prst="rect">
            <a:avLst/>
          </a:prstGeom>
        </p:spPr>
      </p:pic>
      <p:pic>
        <p:nvPicPr>
          <p:cNvPr id="25" name="图片 24">
            <a:extLst>
              <a:ext uri="{FF2B5EF4-FFF2-40B4-BE49-F238E27FC236}">
                <a16:creationId xmlns:a16="http://schemas.microsoft.com/office/drawing/2014/main" id="{E0B63EF1-71CA-44E1-8F01-24104E5AAF93}"/>
              </a:ext>
            </a:extLst>
          </p:cNvPr>
          <p:cNvPicPr>
            <a:picLocks noChangeAspect="1"/>
          </p:cNvPicPr>
          <p:nvPr/>
        </p:nvPicPr>
        <p:blipFill rotWithShape="1">
          <a:blip r:embed="rId13"/>
          <a:srcRect r="12239"/>
          <a:stretch/>
        </p:blipFill>
        <p:spPr>
          <a:xfrm>
            <a:off x="9393214" y="3044280"/>
            <a:ext cx="2717722" cy="563848"/>
          </a:xfrm>
          <a:prstGeom prst="rect">
            <a:avLst/>
          </a:prstGeom>
        </p:spPr>
      </p:pic>
    </p:spTree>
    <p:extLst>
      <p:ext uri="{BB962C8B-B14F-4D97-AF65-F5344CB8AC3E}">
        <p14:creationId xmlns:p14="http://schemas.microsoft.com/office/powerpoint/2010/main" val="237262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0214" y="3487543"/>
            <a:ext cx="982136" cy="1350438"/>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5331" y="3500435"/>
            <a:ext cx="1120868" cy="1283762"/>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24975" y="800100"/>
            <a:ext cx="2602340" cy="396192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5867004" y="1391227"/>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2943099" y="2344618"/>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753171" y="2344618"/>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3956606" y="633910"/>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20125" y="251329"/>
            <a:ext cx="1862868" cy="904371"/>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4" name="组合 23">
            <a:extLst>
              <a:ext uri="{FF2B5EF4-FFF2-40B4-BE49-F238E27FC236}">
                <a16:creationId xmlns:a16="http://schemas.microsoft.com/office/drawing/2014/main" id="{4A12BB91-F1E7-41AC-9259-EA4F7D05AAEA}"/>
              </a:ext>
            </a:extLst>
          </p:cNvPr>
          <p:cNvGrpSpPr/>
          <p:nvPr/>
        </p:nvGrpSpPr>
        <p:grpSpPr>
          <a:xfrm>
            <a:off x="8627795" y="303248"/>
            <a:ext cx="1492330" cy="1498500"/>
            <a:chOff x="8991600" y="580172"/>
            <a:chExt cx="1492330" cy="1498500"/>
          </a:xfrm>
        </p:grpSpPr>
        <p:pic>
          <p:nvPicPr>
            <p:cNvPr id="29" name="图片 28">
              <a:extLst>
                <a:ext uri="{FF2B5EF4-FFF2-40B4-BE49-F238E27FC236}">
                  <a16:creationId xmlns:a16="http://schemas.microsoft.com/office/drawing/2014/main" id="{37AA4250-D4D0-4614-B4FF-BE1EC1319FD9}"/>
                </a:ext>
              </a:extLst>
            </p:cNvPr>
            <p:cNvPicPr>
              <a:picLocks noChangeAspect="1"/>
            </p:cNvPicPr>
            <p:nvPr/>
          </p:nvPicPr>
          <p:blipFill>
            <a:blip r:embed="rId15">
              <a:duotone>
                <a:schemeClr val="accent5">
                  <a:shade val="45000"/>
                  <a:satMod val="135000"/>
                </a:schemeClr>
                <a:prstClr val="white"/>
              </a:duotone>
            </a:blip>
            <a:stretch>
              <a:fillRect/>
            </a:stretch>
          </p:blipFill>
          <p:spPr>
            <a:xfrm>
              <a:off x="8991600" y="580172"/>
              <a:ext cx="1474444" cy="1498500"/>
            </a:xfrm>
            <a:prstGeom prst="rect">
              <a:avLst/>
            </a:prstGeom>
          </p:spPr>
        </p:pic>
        <p:sp>
          <p:nvSpPr>
            <p:cNvPr id="30" name="矩形 29">
              <a:extLst>
                <a:ext uri="{FF2B5EF4-FFF2-40B4-BE49-F238E27FC236}">
                  <a16:creationId xmlns:a16="http://schemas.microsoft.com/office/drawing/2014/main" id="{29199082-4807-4D16-B624-F2212942D08F}"/>
                </a:ext>
              </a:extLst>
            </p:cNvPr>
            <p:cNvSpPr/>
            <p:nvPr/>
          </p:nvSpPr>
          <p:spPr>
            <a:xfrm>
              <a:off x="9309460" y="759470"/>
              <a:ext cx="1174470" cy="954107"/>
            </a:xfrm>
            <a:prstGeom prst="rect">
              <a:avLst/>
            </a:prstGeom>
          </p:spPr>
          <p:txBody>
            <a:bodyPr wrap="squar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项目安排</a:t>
              </a:r>
            </a:p>
          </p:txBody>
        </p:sp>
      </p:grpSp>
    </p:spTree>
    <p:extLst>
      <p:ext uri="{BB962C8B-B14F-4D97-AF65-F5344CB8AC3E}">
        <p14:creationId xmlns:p14="http://schemas.microsoft.com/office/powerpoint/2010/main" val="81744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FD0E1D-15ED-41D3-89D0-86D43D70E6A9}"/>
              </a:ext>
            </a:extLst>
          </p:cNvPr>
          <p:cNvPicPr>
            <a:picLocks noChangeAspect="1"/>
          </p:cNvPicPr>
          <p:nvPr/>
        </p:nvPicPr>
        <p:blipFill>
          <a:blip r:embed="rId3" cstate="screen">
            <a:duotone>
              <a:schemeClr val="accent5">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rot="5400000">
            <a:off x="4281918" y="2484517"/>
            <a:ext cx="3456267" cy="618038"/>
          </a:xfrm>
          <a:prstGeom prst="rect">
            <a:avLst/>
          </a:prstGeom>
        </p:spPr>
      </p:pic>
      <p:pic>
        <p:nvPicPr>
          <p:cNvPr id="3" name="图片 2" descr="图片包含 照片&#10;&#10;已生成极高可信度的说明">
            <a:extLst>
              <a:ext uri="{FF2B5EF4-FFF2-40B4-BE49-F238E27FC236}">
                <a16:creationId xmlns:a16="http://schemas.microsoft.com/office/drawing/2014/main" id="{BE5B129F-9259-4037-B19E-DE830C810D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0684" y="2525086"/>
            <a:ext cx="1230174" cy="1692881"/>
          </a:xfrm>
          <a:prstGeom prst="rect">
            <a:avLst/>
          </a:prstGeom>
        </p:spPr>
      </p:pic>
      <p:grpSp>
        <p:nvGrpSpPr>
          <p:cNvPr id="17" name="组合 16">
            <a:extLst>
              <a:ext uri="{FF2B5EF4-FFF2-40B4-BE49-F238E27FC236}">
                <a16:creationId xmlns:a16="http://schemas.microsoft.com/office/drawing/2014/main" id="{256B874C-BB42-40BD-A825-6D44A85CA75E}"/>
              </a:ext>
            </a:extLst>
          </p:cNvPr>
          <p:cNvGrpSpPr/>
          <p:nvPr/>
        </p:nvGrpSpPr>
        <p:grpSpPr>
          <a:xfrm>
            <a:off x="4501951" y="1541115"/>
            <a:ext cx="1023188" cy="947100"/>
            <a:chOff x="4501951" y="1541115"/>
            <a:chExt cx="1023188" cy="947100"/>
          </a:xfrm>
        </p:grpSpPr>
        <p:pic>
          <p:nvPicPr>
            <p:cNvPr id="4" name="图片 3">
              <a:extLst>
                <a:ext uri="{FF2B5EF4-FFF2-40B4-BE49-F238E27FC236}">
                  <a16:creationId xmlns:a16="http://schemas.microsoft.com/office/drawing/2014/main" id="{8C752C69-0753-45EF-BC02-B84406A0285C}"/>
                </a:ext>
              </a:extLst>
            </p:cNvPr>
            <p:cNvPicPr>
              <a:picLocks noChangeAspect="1"/>
            </p:cNvPicPr>
            <p:nvPr/>
          </p:nvPicPr>
          <p:blipFill>
            <a:blip r:embed="rId5"/>
            <a:stretch>
              <a:fillRect/>
            </a:stretch>
          </p:blipFill>
          <p:spPr>
            <a:xfrm>
              <a:off x="4501951" y="1541115"/>
              <a:ext cx="1023188" cy="947100"/>
            </a:xfrm>
            <a:prstGeom prst="rect">
              <a:avLst/>
            </a:prstGeom>
          </p:spPr>
        </p:pic>
        <p:sp>
          <p:nvSpPr>
            <p:cNvPr id="8" name="矩形 7">
              <a:extLst>
                <a:ext uri="{FF2B5EF4-FFF2-40B4-BE49-F238E27FC236}">
                  <a16:creationId xmlns:a16="http://schemas.microsoft.com/office/drawing/2014/main" id="{B1C08028-9014-402D-89A4-556AAF18E7A3}"/>
                </a:ext>
              </a:extLst>
            </p:cNvPr>
            <p:cNvSpPr/>
            <p:nvPr/>
          </p:nvSpPr>
          <p:spPr>
            <a:xfrm>
              <a:off x="4632839" y="1631928"/>
              <a:ext cx="777069" cy="646331"/>
            </a:xfrm>
            <a:prstGeom prst="rect">
              <a:avLst/>
            </a:prstGeom>
          </p:spPr>
          <p:txBody>
            <a:bodyPr wrap="square">
              <a:spAutoFit/>
            </a:bodyPr>
            <a:lstStyle/>
            <a:p>
              <a:pPr algn="ctr"/>
              <a:r>
                <a:rPr lang="en-US" altLang="zh-CN" dirty="0">
                  <a:solidFill>
                    <a:schemeClr val="bg1">
                      <a:lumMod val="50000"/>
                    </a:schemeClr>
                  </a:solidFill>
                  <a:latin typeface="方正喵呜体" panose="02010600010101010101" pitchFamily="2" charset="-122"/>
                  <a:ea typeface="方正喵呜体" panose="02010600010101010101" pitchFamily="2" charset="-122"/>
                </a:rPr>
                <a:t>Mesh</a:t>
              </a:r>
              <a:r>
                <a:rPr lang="zh-CN" altLang="en-US" dirty="0">
                  <a:solidFill>
                    <a:schemeClr val="bg1">
                      <a:lumMod val="50000"/>
                    </a:schemeClr>
                  </a:solidFill>
                  <a:latin typeface="方正喵呜体" panose="02010600010101010101" pitchFamily="2" charset="-122"/>
                  <a:ea typeface="方正喵呜体" panose="02010600010101010101" pitchFamily="2" charset="-122"/>
                </a:rPr>
                <a:t>构建</a:t>
              </a:r>
            </a:p>
          </p:txBody>
        </p:sp>
      </p:grpSp>
      <p:grpSp>
        <p:nvGrpSpPr>
          <p:cNvPr id="20" name="组合 19">
            <a:extLst>
              <a:ext uri="{FF2B5EF4-FFF2-40B4-BE49-F238E27FC236}">
                <a16:creationId xmlns:a16="http://schemas.microsoft.com/office/drawing/2014/main" id="{00BF439D-3683-41EB-AAE9-FA100DB670A5}"/>
              </a:ext>
            </a:extLst>
          </p:cNvPr>
          <p:cNvGrpSpPr/>
          <p:nvPr/>
        </p:nvGrpSpPr>
        <p:grpSpPr>
          <a:xfrm>
            <a:off x="6624941" y="3147579"/>
            <a:ext cx="1023188" cy="947100"/>
            <a:chOff x="6624941" y="3270867"/>
            <a:chExt cx="1023188" cy="947100"/>
          </a:xfrm>
        </p:grpSpPr>
        <p:pic>
          <p:nvPicPr>
            <p:cNvPr id="9" name="图片 8">
              <a:extLst>
                <a:ext uri="{FF2B5EF4-FFF2-40B4-BE49-F238E27FC236}">
                  <a16:creationId xmlns:a16="http://schemas.microsoft.com/office/drawing/2014/main" id="{FF49E6F1-F4D4-41BC-9E3E-A32D2EACEECF}"/>
                </a:ext>
              </a:extLst>
            </p:cNvPr>
            <p:cNvPicPr>
              <a:picLocks noChangeAspect="1"/>
            </p:cNvPicPr>
            <p:nvPr/>
          </p:nvPicPr>
          <p:blipFill>
            <a:blip r:embed="rId5"/>
            <a:stretch>
              <a:fillRect/>
            </a:stretch>
          </p:blipFill>
          <p:spPr>
            <a:xfrm>
              <a:off x="6624941" y="3270867"/>
              <a:ext cx="1023188" cy="947100"/>
            </a:xfrm>
            <a:prstGeom prst="rect">
              <a:avLst/>
            </a:prstGeom>
          </p:spPr>
        </p:pic>
        <p:sp>
          <p:nvSpPr>
            <p:cNvPr id="10" name="矩形 9">
              <a:extLst>
                <a:ext uri="{FF2B5EF4-FFF2-40B4-BE49-F238E27FC236}">
                  <a16:creationId xmlns:a16="http://schemas.microsoft.com/office/drawing/2014/main" id="{67544948-480C-476E-9CCF-1CAF903579B2}"/>
                </a:ext>
              </a:extLst>
            </p:cNvPr>
            <p:cNvSpPr/>
            <p:nvPr/>
          </p:nvSpPr>
          <p:spPr>
            <a:xfrm>
              <a:off x="6768320" y="3352397"/>
              <a:ext cx="777069" cy="707886"/>
            </a:xfrm>
            <a:prstGeom prst="rect">
              <a:avLst/>
            </a:prstGeom>
          </p:spPr>
          <p:txBody>
            <a:bodyPr wrap="square">
              <a:spAutoFit/>
            </a:bodyPr>
            <a:lstStyle/>
            <a:p>
              <a:pPr algn="ctr"/>
              <a:r>
                <a:rPr lang="en-US" altLang="zh-CN" sz="2000" dirty="0">
                  <a:solidFill>
                    <a:schemeClr val="bg1">
                      <a:lumMod val="50000"/>
                    </a:schemeClr>
                  </a:solidFill>
                  <a:latin typeface="方正喵呜体" panose="02010600010101010101" pitchFamily="2" charset="-122"/>
                  <a:ea typeface="方正喵呜体" panose="02010600010101010101" pitchFamily="2" charset="-122"/>
                </a:rPr>
                <a:t>VR</a:t>
              </a:r>
            </a:p>
            <a:p>
              <a:pPr algn="ctr"/>
              <a:r>
                <a:rPr lang="zh-CN" altLang="en-US" sz="2000" dirty="0">
                  <a:solidFill>
                    <a:schemeClr val="bg1">
                      <a:lumMod val="50000"/>
                    </a:schemeClr>
                  </a:solidFill>
                  <a:latin typeface="方正喵呜体" panose="02010600010101010101" pitchFamily="2" charset="-122"/>
                  <a:ea typeface="方正喵呜体" panose="02010600010101010101" pitchFamily="2" charset="-122"/>
                </a:rPr>
                <a:t>交互</a:t>
              </a:r>
            </a:p>
          </p:txBody>
        </p:sp>
      </p:grpSp>
      <p:grpSp>
        <p:nvGrpSpPr>
          <p:cNvPr id="18" name="组合 17">
            <a:extLst>
              <a:ext uri="{FF2B5EF4-FFF2-40B4-BE49-F238E27FC236}">
                <a16:creationId xmlns:a16="http://schemas.microsoft.com/office/drawing/2014/main" id="{0D91D0A9-596B-48BB-877F-FB8EC70A352E}"/>
              </a:ext>
            </a:extLst>
          </p:cNvPr>
          <p:cNvGrpSpPr/>
          <p:nvPr/>
        </p:nvGrpSpPr>
        <p:grpSpPr>
          <a:xfrm>
            <a:off x="6696543" y="1545995"/>
            <a:ext cx="860625" cy="813167"/>
            <a:chOff x="6696543" y="1545995"/>
            <a:chExt cx="860625" cy="813167"/>
          </a:xfrm>
        </p:grpSpPr>
        <p:pic>
          <p:nvPicPr>
            <p:cNvPr id="5" name="图片 4">
              <a:extLst>
                <a:ext uri="{FF2B5EF4-FFF2-40B4-BE49-F238E27FC236}">
                  <a16:creationId xmlns:a16="http://schemas.microsoft.com/office/drawing/2014/main" id="{3904BF1A-BF1C-4316-9C47-A745FD22085D}"/>
                </a:ext>
              </a:extLst>
            </p:cNvPr>
            <p:cNvPicPr>
              <a:picLocks noChangeAspect="1"/>
            </p:cNvPicPr>
            <p:nvPr/>
          </p:nvPicPr>
          <p:blipFill>
            <a:blip r:embed="rId6"/>
            <a:stretch>
              <a:fillRect/>
            </a:stretch>
          </p:blipFill>
          <p:spPr>
            <a:xfrm>
              <a:off x="6696543" y="1545995"/>
              <a:ext cx="860625" cy="813167"/>
            </a:xfrm>
            <a:prstGeom prst="rect">
              <a:avLst/>
            </a:prstGeom>
          </p:spPr>
        </p:pic>
        <p:sp>
          <p:nvSpPr>
            <p:cNvPr id="11" name="矩形 10">
              <a:extLst>
                <a:ext uri="{FF2B5EF4-FFF2-40B4-BE49-F238E27FC236}">
                  <a16:creationId xmlns:a16="http://schemas.microsoft.com/office/drawing/2014/main" id="{9F6C307F-BEA5-4810-A2D0-91F414AA10C2}"/>
                </a:ext>
              </a:extLst>
            </p:cNvPr>
            <p:cNvSpPr/>
            <p:nvPr/>
          </p:nvSpPr>
          <p:spPr>
            <a:xfrm>
              <a:off x="6755933" y="1650841"/>
              <a:ext cx="777069" cy="646331"/>
            </a:xfrm>
            <a:prstGeom prst="rect">
              <a:avLst/>
            </a:prstGeom>
          </p:spPr>
          <p:txBody>
            <a:bodyPr wrap="square">
              <a:spAutoFit/>
            </a:bodyPr>
            <a:lstStyle/>
            <a:p>
              <a:pPr algn="ctr"/>
              <a:r>
                <a:rPr lang="zh-CN" altLang="en-US" dirty="0">
                  <a:solidFill>
                    <a:schemeClr val="bg1"/>
                  </a:solidFill>
                  <a:latin typeface="方正喵呜体" panose="02010600010101010101" pitchFamily="2" charset="-122"/>
                  <a:ea typeface="方正喵呜体" panose="02010600010101010101" pitchFamily="2" charset="-122"/>
                </a:rPr>
                <a:t>约束实现</a:t>
              </a:r>
            </a:p>
          </p:txBody>
        </p:sp>
      </p:grpSp>
      <p:grpSp>
        <p:nvGrpSpPr>
          <p:cNvPr id="19" name="组合 18">
            <a:extLst>
              <a:ext uri="{FF2B5EF4-FFF2-40B4-BE49-F238E27FC236}">
                <a16:creationId xmlns:a16="http://schemas.microsoft.com/office/drawing/2014/main" id="{DE457063-1006-4BF3-9DE1-1A07022411E6}"/>
              </a:ext>
            </a:extLst>
          </p:cNvPr>
          <p:cNvGrpSpPr/>
          <p:nvPr/>
        </p:nvGrpSpPr>
        <p:grpSpPr>
          <a:xfrm>
            <a:off x="4532558" y="3149690"/>
            <a:ext cx="864705" cy="813167"/>
            <a:chOff x="4532558" y="3149690"/>
            <a:chExt cx="864705" cy="813167"/>
          </a:xfrm>
        </p:grpSpPr>
        <p:pic>
          <p:nvPicPr>
            <p:cNvPr id="6" name="图片 5">
              <a:extLst>
                <a:ext uri="{FF2B5EF4-FFF2-40B4-BE49-F238E27FC236}">
                  <a16:creationId xmlns:a16="http://schemas.microsoft.com/office/drawing/2014/main" id="{813DE1EE-C0FA-4ABC-8198-618FE1235171}"/>
                </a:ext>
              </a:extLst>
            </p:cNvPr>
            <p:cNvPicPr>
              <a:picLocks noChangeAspect="1"/>
            </p:cNvPicPr>
            <p:nvPr/>
          </p:nvPicPr>
          <p:blipFill>
            <a:blip r:embed="rId6"/>
            <a:stretch>
              <a:fillRect/>
            </a:stretch>
          </p:blipFill>
          <p:spPr>
            <a:xfrm>
              <a:off x="4536638" y="3149690"/>
              <a:ext cx="860625" cy="813167"/>
            </a:xfrm>
            <a:prstGeom prst="rect">
              <a:avLst/>
            </a:prstGeom>
          </p:spPr>
        </p:pic>
        <p:sp>
          <p:nvSpPr>
            <p:cNvPr id="12" name="矩形 11">
              <a:extLst>
                <a:ext uri="{FF2B5EF4-FFF2-40B4-BE49-F238E27FC236}">
                  <a16:creationId xmlns:a16="http://schemas.microsoft.com/office/drawing/2014/main" id="{FA115EA3-C691-40D7-BA41-D254C3965EC6}"/>
                </a:ext>
              </a:extLst>
            </p:cNvPr>
            <p:cNvSpPr/>
            <p:nvPr/>
          </p:nvSpPr>
          <p:spPr>
            <a:xfrm>
              <a:off x="4532558" y="3266279"/>
              <a:ext cx="821757" cy="584775"/>
            </a:xfrm>
            <a:prstGeom prst="rect">
              <a:avLst/>
            </a:prstGeom>
          </p:spPr>
          <p:txBody>
            <a:bodyPr wrap="square">
              <a:spAutoFit/>
            </a:bodyPr>
            <a:lstStyle/>
            <a:p>
              <a:pPr algn="ctr"/>
              <a:r>
                <a:rPr lang="zh-CN" altLang="en-US" sz="1600" dirty="0">
                  <a:solidFill>
                    <a:schemeClr val="bg1"/>
                  </a:solidFill>
                  <a:latin typeface="方正喵呜体" panose="02010600010101010101" pitchFamily="2" charset="-122"/>
                  <a:ea typeface="方正喵呜体" panose="02010600010101010101" pitchFamily="2" charset="-122"/>
                </a:rPr>
                <a:t>物理</a:t>
              </a:r>
              <a:endParaRPr lang="en-US" altLang="zh-CN" sz="1600" dirty="0">
                <a:solidFill>
                  <a:schemeClr val="bg1"/>
                </a:solidFill>
                <a:latin typeface="方正喵呜体" panose="02010600010101010101" pitchFamily="2" charset="-122"/>
                <a:ea typeface="方正喵呜体" panose="02010600010101010101" pitchFamily="2" charset="-122"/>
              </a:endParaRPr>
            </a:p>
            <a:p>
              <a:pPr algn="ctr"/>
              <a:r>
                <a:rPr lang="zh-CN" altLang="en-US" sz="1600" dirty="0">
                  <a:solidFill>
                    <a:schemeClr val="bg1"/>
                  </a:solidFill>
                  <a:latin typeface="方正喵呜体" panose="02010600010101010101" pitchFamily="2" charset="-122"/>
                  <a:ea typeface="方正喵呜体" panose="02010600010101010101" pitchFamily="2" charset="-122"/>
                </a:rPr>
                <a:t>建模</a:t>
              </a:r>
            </a:p>
          </p:txBody>
        </p:sp>
      </p:grpSp>
      <p:sp>
        <p:nvSpPr>
          <p:cNvPr id="13" name="矩形 12">
            <a:extLst>
              <a:ext uri="{FF2B5EF4-FFF2-40B4-BE49-F238E27FC236}">
                <a16:creationId xmlns:a16="http://schemas.microsoft.com/office/drawing/2014/main" id="{62409FDF-D4CB-4576-A2B5-4CCD038669ED}"/>
              </a:ext>
            </a:extLst>
          </p:cNvPr>
          <p:cNvSpPr/>
          <p:nvPr/>
        </p:nvSpPr>
        <p:spPr>
          <a:xfrm>
            <a:off x="7879675" y="1624233"/>
            <a:ext cx="3359573" cy="923330"/>
          </a:xfrm>
          <a:prstGeom prst="rect">
            <a:avLst/>
          </a:prstGeom>
        </p:spPr>
        <p:txBody>
          <a:bodyPr wrap="square">
            <a:spAutoFit/>
          </a:bodyPr>
          <a:lstStyle/>
          <a:p>
            <a:r>
              <a:rPr lang="en-US" altLang="zh-CN" dirty="0">
                <a:solidFill>
                  <a:srgbClr val="333333"/>
                </a:solidFill>
                <a:latin typeface="方正卡通简体" panose="03000509000000000000" pitchFamily="65" charset="-122"/>
                <a:ea typeface="方正卡通简体" panose="03000509000000000000" pitchFamily="65" charset="-122"/>
              </a:rPr>
              <a:t>1</a:t>
            </a:r>
            <a:r>
              <a:rPr lang="zh-CN" altLang="en-US" dirty="0">
                <a:solidFill>
                  <a:srgbClr val="333333"/>
                </a:solidFill>
                <a:latin typeface="方正卡通简体" panose="03000509000000000000" pitchFamily="65" charset="-122"/>
                <a:ea typeface="方正卡通简体" panose="03000509000000000000" pitchFamily="65" charset="-122"/>
              </a:rPr>
              <a:t>人</a:t>
            </a:r>
            <a:endParaRPr lang="en-US" altLang="zh-CN">
              <a:solidFill>
                <a:srgbClr val="333333"/>
              </a:solidFill>
              <a:latin typeface="方正卡通简体" panose="03000509000000000000" pitchFamily="65" charset="-122"/>
              <a:ea typeface="方正卡通简体" panose="03000509000000000000" pitchFamily="65" charset="-122"/>
            </a:endParaRPr>
          </a:p>
          <a:p>
            <a:r>
              <a:rPr lang="zh-CN" altLang="zh-CN">
                <a:solidFill>
                  <a:srgbClr val="333333"/>
                </a:solidFill>
                <a:latin typeface="方正卡通简体" panose="03000509000000000000" pitchFamily="65" charset="-122"/>
                <a:ea typeface="方正卡通简体" panose="03000509000000000000" pitchFamily="65" charset="-122"/>
              </a:rPr>
              <a:t>根据</a:t>
            </a:r>
            <a:r>
              <a:rPr lang="zh-CN" altLang="zh-CN" dirty="0">
                <a:solidFill>
                  <a:srgbClr val="333333"/>
                </a:solidFill>
                <a:latin typeface="方正卡通简体" panose="03000509000000000000" pitchFamily="65" charset="-122"/>
                <a:ea typeface="方正卡通简体" panose="03000509000000000000" pitchFamily="65" charset="-122"/>
              </a:rPr>
              <a:t>关键公式，利用积分方法，计算</a:t>
            </a:r>
            <a:r>
              <a:rPr lang="zh-CN" altLang="zh-CN" dirty="0">
                <a:solidFill>
                  <a:srgbClr val="333333"/>
                </a:solidFill>
                <a:latin typeface="Consolas" panose="020B0609020204030204" pitchFamily="49" charset="0"/>
                <a:ea typeface="方正卡通简体" panose="03000509000000000000" pitchFamily="65" charset="-122"/>
              </a:rPr>
              <a:t>node</a:t>
            </a:r>
            <a:r>
              <a:rPr lang="zh-CN" altLang="zh-CN" dirty="0">
                <a:solidFill>
                  <a:srgbClr val="333333"/>
                </a:solidFill>
                <a:latin typeface="方正卡通简体" panose="03000509000000000000" pitchFamily="65" charset="-122"/>
                <a:ea typeface="方正卡通简体" panose="03000509000000000000" pitchFamily="65" charset="-122"/>
              </a:rPr>
              <a:t>速度与位置</a:t>
            </a:r>
            <a:endParaRPr lang="zh-CN" altLang="en-US" sz="1400" dirty="0">
              <a:solidFill>
                <a:schemeClr val="bg1">
                  <a:lumMod val="50000"/>
                </a:schemeClr>
              </a:solidFill>
            </a:endParaRPr>
          </a:p>
        </p:txBody>
      </p:sp>
      <p:sp>
        <p:nvSpPr>
          <p:cNvPr id="14" name="矩形 13">
            <a:extLst>
              <a:ext uri="{FF2B5EF4-FFF2-40B4-BE49-F238E27FC236}">
                <a16:creationId xmlns:a16="http://schemas.microsoft.com/office/drawing/2014/main" id="{79BF1CA8-C6A2-41A0-A39C-8486CE6CB292}"/>
              </a:ext>
            </a:extLst>
          </p:cNvPr>
          <p:cNvSpPr/>
          <p:nvPr/>
        </p:nvSpPr>
        <p:spPr>
          <a:xfrm>
            <a:off x="7845009" y="3327834"/>
            <a:ext cx="3547452" cy="646331"/>
          </a:xfrm>
          <a:prstGeom prst="rect">
            <a:avLst/>
          </a:prstGeom>
        </p:spPr>
        <p:txBody>
          <a:bodyPr wrap="square">
            <a:spAutoFit/>
          </a:bodyPr>
          <a:lstStyle/>
          <a:p>
            <a:pPr lvl="0" eaLnBrk="0" fontAlgn="base" hangingPunct="0">
              <a:spcBef>
                <a:spcPct val="0"/>
              </a:spcBef>
              <a:spcAft>
                <a:spcPct val="0"/>
              </a:spcAft>
            </a:pPr>
            <a:r>
              <a:rPr lang="zh-CN" altLang="zh-CN" dirty="0">
                <a:solidFill>
                  <a:srgbClr val="333333"/>
                </a:solidFill>
                <a:latin typeface="方正卡通简体" panose="03000509000000000000" pitchFamily="65" charset="-122"/>
                <a:ea typeface="方正卡通简体" panose="03000509000000000000" pitchFamily="65" charset="-122"/>
              </a:rPr>
              <a:t>探索合适的交互方式</a:t>
            </a:r>
            <a:endParaRPr lang="en-US" altLang="zh-CN" dirty="0">
              <a:solidFill>
                <a:srgbClr val="333333"/>
              </a:solidFill>
              <a:latin typeface="方正卡通简体" panose="03000509000000000000" pitchFamily="65" charset="-122"/>
              <a:ea typeface="方正卡通简体" panose="03000509000000000000" pitchFamily="65" charset="-122"/>
            </a:endParaRPr>
          </a:p>
          <a:p>
            <a:pPr lvl="0" eaLnBrk="0" fontAlgn="base" hangingPunct="0">
              <a:spcBef>
                <a:spcPct val="0"/>
              </a:spcBef>
              <a:spcAft>
                <a:spcPct val="0"/>
              </a:spcAft>
            </a:pPr>
            <a:r>
              <a:rPr lang="zh-CN" altLang="zh-CN" dirty="0">
                <a:solidFill>
                  <a:srgbClr val="333333"/>
                </a:solidFill>
                <a:latin typeface="方正卡通简体" panose="03000509000000000000" pitchFamily="65" charset="-122"/>
                <a:ea typeface="方正卡通简体" panose="03000509000000000000" pitchFamily="65" charset="-122"/>
              </a:rPr>
              <a:t>尝试先进的VR方法</a:t>
            </a:r>
          </a:p>
        </p:txBody>
      </p:sp>
      <p:sp>
        <p:nvSpPr>
          <p:cNvPr id="15" name="矩形 14">
            <a:extLst>
              <a:ext uri="{FF2B5EF4-FFF2-40B4-BE49-F238E27FC236}">
                <a16:creationId xmlns:a16="http://schemas.microsoft.com/office/drawing/2014/main" id="{051D635B-5D70-43DD-BDB3-90F533B209EF}"/>
              </a:ext>
            </a:extLst>
          </p:cNvPr>
          <p:cNvSpPr/>
          <p:nvPr/>
        </p:nvSpPr>
        <p:spPr>
          <a:xfrm>
            <a:off x="454173" y="1758998"/>
            <a:ext cx="3928664" cy="1200329"/>
          </a:xfrm>
          <a:prstGeom prst="rect">
            <a:avLst/>
          </a:prstGeom>
        </p:spPr>
        <p:txBody>
          <a:bodyPr wrap="square">
            <a:spAutoFit/>
          </a:bodyPr>
          <a:lstStyle/>
          <a:p>
            <a:pPr algn="r"/>
            <a:r>
              <a:rPr lang="en-US" altLang="zh-CN" dirty="0">
                <a:solidFill>
                  <a:srgbClr val="333333"/>
                </a:solidFill>
                <a:latin typeface="方正卡通简体" panose="03000509000000000000" pitchFamily="65" charset="-122"/>
                <a:ea typeface="方正卡通简体" panose="03000509000000000000" pitchFamily="65" charset="-122"/>
              </a:rPr>
              <a:t>1</a:t>
            </a:r>
            <a:r>
              <a:rPr lang="zh-CN" altLang="en-US" dirty="0">
                <a:solidFill>
                  <a:srgbClr val="333333"/>
                </a:solidFill>
                <a:latin typeface="方正卡通简体" panose="03000509000000000000" pitchFamily="65" charset="-122"/>
                <a:ea typeface="方正卡通简体" panose="03000509000000000000" pitchFamily="65" charset="-122"/>
              </a:rPr>
              <a:t>人</a:t>
            </a:r>
            <a:endParaRPr lang="en-US" altLang="zh-CN" dirty="0">
              <a:solidFill>
                <a:srgbClr val="333333"/>
              </a:solidFill>
              <a:latin typeface="方正卡通简体" panose="03000509000000000000" pitchFamily="65" charset="-122"/>
              <a:ea typeface="方正卡通简体" panose="03000509000000000000" pitchFamily="65" charset="-122"/>
            </a:endParaRPr>
          </a:p>
          <a:p>
            <a:pPr algn="r"/>
            <a:r>
              <a:rPr lang="zh-CN" altLang="zh-CN" dirty="0">
                <a:solidFill>
                  <a:srgbClr val="333333"/>
                </a:solidFill>
                <a:latin typeface="方正卡通简体" panose="03000509000000000000" pitchFamily="65" charset="-122"/>
                <a:ea typeface="方正卡通简体" panose="03000509000000000000" pitchFamily="65" charset="-122"/>
              </a:rPr>
              <a:t>纸张</a:t>
            </a:r>
            <a:r>
              <a:rPr lang="en-US" altLang="zh-CN" dirty="0">
                <a:solidFill>
                  <a:srgbClr val="333333"/>
                </a:solidFill>
                <a:latin typeface="方正卡通简体" panose="03000509000000000000" pitchFamily="65" charset="-122"/>
                <a:ea typeface="方正卡通简体" panose="03000509000000000000" pitchFamily="65" charset="-122"/>
              </a:rPr>
              <a:t> -&gt;</a:t>
            </a:r>
            <a:r>
              <a:rPr lang="zh-CN" altLang="zh-CN" dirty="0">
                <a:solidFill>
                  <a:srgbClr val="333333"/>
                </a:solidFill>
                <a:latin typeface="方正卡通简体" panose="03000509000000000000" pitchFamily="65" charset="-122"/>
                <a:ea typeface="方正卡通简体" panose="03000509000000000000" pitchFamily="65" charset="-122"/>
              </a:rPr>
              <a:t>由</a:t>
            </a:r>
            <a:r>
              <a:rPr lang="zh-CN" altLang="zh-CN" dirty="0">
                <a:solidFill>
                  <a:srgbClr val="333333"/>
                </a:solidFill>
                <a:latin typeface="Consolas" panose="020B0609020204030204" pitchFamily="49" charset="0"/>
                <a:ea typeface="方正卡通简体" panose="03000509000000000000" pitchFamily="65" charset="-122"/>
              </a:rPr>
              <a:t>mesh</a:t>
            </a:r>
            <a:r>
              <a:rPr lang="zh-CN" altLang="zh-CN" dirty="0">
                <a:solidFill>
                  <a:srgbClr val="333333"/>
                </a:solidFill>
                <a:latin typeface="方正卡通简体" panose="03000509000000000000" pitchFamily="65" charset="-122"/>
                <a:ea typeface="方正卡通简体" panose="03000509000000000000" pitchFamily="65" charset="-122"/>
              </a:rPr>
              <a:t>组成的平面</a:t>
            </a:r>
            <a:endParaRPr lang="en-US" altLang="zh-CN" dirty="0">
              <a:solidFill>
                <a:srgbClr val="333333"/>
              </a:solidFill>
              <a:latin typeface="方正卡通简体" panose="03000509000000000000" pitchFamily="65" charset="-122"/>
              <a:ea typeface="方正卡通简体" panose="03000509000000000000" pitchFamily="65" charset="-122"/>
            </a:endParaRPr>
          </a:p>
          <a:p>
            <a:pPr algn="r"/>
            <a:r>
              <a:rPr lang="zh-CN" altLang="zh-CN" dirty="0">
                <a:solidFill>
                  <a:srgbClr val="333333"/>
                </a:solidFill>
                <a:latin typeface="方正卡通简体" panose="03000509000000000000" pitchFamily="65" charset="-122"/>
                <a:ea typeface="方正卡通简体" panose="03000509000000000000" pitchFamily="65" charset="-122"/>
              </a:rPr>
              <a:t>（</a:t>
            </a:r>
            <a:r>
              <a:rPr lang="zh-CN" altLang="en-US" dirty="0">
                <a:solidFill>
                  <a:srgbClr val="333333"/>
                </a:solidFill>
                <a:latin typeface="方正卡通简体" panose="03000509000000000000" pitchFamily="65" charset="-122"/>
                <a:ea typeface="方正卡通简体" panose="03000509000000000000" pitchFamily="65" charset="-122"/>
              </a:rPr>
              <a:t>通过</a:t>
            </a:r>
            <a:r>
              <a:rPr lang="en-US" altLang="zh-CN" dirty="0">
                <a:solidFill>
                  <a:srgbClr val="333333"/>
                </a:solidFill>
                <a:latin typeface="Consolas" panose="020B0609020204030204" pitchFamily="49" charset="0"/>
                <a:ea typeface="方正卡通简体" panose="03000509000000000000" pitchFamily="65" charset="-122"/>
              </a:rPr>
              <a:t>pattern</a:t>
            </a:r>
            <a:r>
              <a:rPr lang="zh-CN" altLang="en-US" dirty="0">
                <a:solidFill>
                  <a:srgbClr val="333333"/>
                </a:solidFill>
                <a:latin typeface="方正卡通简体" panose="03000509000000000000" pitchFamily="65" charset="-122"/>
                <a:ea typeface="方正卡通简体" panose="03000509000000000000" pitchFamily="65" charset="-122"/>
              </a:rPr>
              <a:t>、计算构建</a:t>
            </a:r>
            <a:r>
              <a:rPr lang="en-US" altLang="zh-CN" dirty="0">
                <a:solidFill>
                  <a:srgbClr val="333333"/>
                </a:solidFill>
                <a:latin typeface="Consolas" panose="020B0609020204030204" pitchFamily="49" charset="0"/>
                <a:ea typeface="方正卡通简体" panose="03000509000000000000" pitchFamily="65" charset="-122"/>
              </a:rPr>
              <a:t>creases</a:t>
            </a:r>
            <a:r>
              <a:rPr lang="zh-CN" altLang="zh-CN" dirty="0">
                <a:solidFill>
                  <a:srgbClr val="333333"/>
                </a:solidFill>
                <a:latin typeface="方正卡通简体" panose="03000509000000000000" pitchFamily="65" charset="-122"/>
                <a:ea typeface="方正卡通简体" panose="03000509000000000000" pitchFamily="65" charset="-122"/>
              </a:rPr>
              <a:t>）</a:t>
            </a:r>
            <a:r>
              <a:rPr lang="zh-CN" altLang="zh-CN" sz="800" dirty="0">
                <a:latin typeface="方正卡通简体" panose="03000509000000000000" pitchFamily="65" charset="-122"/>
                <a:ea typeface="方正卡通简体" panose="03000509000000000000" pitchFamily="65" charset="-122"/>
              </a:rPr>
              <a:t> </a:t>
            </a:r>
            <a:endParaRPr lang="zh-CN" altLang="zh-CN" sz="2800" dirty="0">
              <a:latin typeface="方正卡通简体" panose="03000509000000000000" pitchFamily="65" charset="-122"/>
              <a:ea typeface="方正卡通简体" panose="03000509000000000000" pitchFamily="65" charset="-122"/>
            </a:endParaRPr>
          </a:p>
          <a:p>
            <a:pPr algn="r"/>
            <a:endParaRPr lang="zh-CN" altLang="en-US" dirty="0">
              <a:solidFill>
                <a:schemeClr val="bg1">
                  <a:lumMod val="50000"/>
                </a:schemeClr>
              </a:solidFill>
              <a:latin typeface="方正卡通简体" panose="03000509000000000000" pitchFamily="65" charset="-122"/>
              <a:ea typeface="方正卡通简体" panose="03000509000000000000" pitchFamily="65" charset="-122"/>
            </a:endParaRPr>
          </a:p>
        </p:txBody>
      </p:sp>
      <p:sp>
        <p:nvSpPr>
          <p:cNvPr id="16" name="矩形 15">
            <a:extLst>
              <a:ext uri="{FF2B5EF4-FFF2-40B4-BE49-F238E27FC236}">
                <a16:creationId xmlns:a16="http://schemas.microsoft.com/office/drawing/2014/main" id="{C84BBD1B-2901-49FB-8E4D-94D3AD67758B}"/>
              </a:ext>
            </a:extLst>
          </p:cNvPr>
          <p:cNvSpPr/>
          <p:nvPr/>
        </p:nvSpPr>
        <p:spPr>
          <a:xfrm>
            <a:off x="205892" y="3327834"/>
            <a:ext cx="4257522" cy="923330"/>
          </a:xfrm>
          <a:prstGeom prst="rect">
            <a:avLst/>
          </a:prstGeom>
        </p:spPr>
        <p:txBody>
          <a:bodyPr wrap="square">
            <a:spAutoFit/>
          </a:bodyPr>
          <a:lstStyle/>
          <a:p>
            <a:pPr algn="r" eaLnBrk="0" fontAlgn="base" hangingPunct="0">
              <a:spcBef>
                <a:spcPct val="0"/>
              </a:spcBef>
              <a:spcAft>
                <a:spcPct val="0"/>
              </a:spcAft>
            </a:pPr>
            <a:r>
              <a:rPr lang="en-US" altLang="zh-CN" dirty="0">
                <a:solidFill>
                  <a:srgbClr val="333333"/>
                </a:solidFill>
                <a:latin typeface="方正卡通简体" panose="03000509000000000000" pitchFamily="65" charset="-122"/>
                <a:ea typeface="方正卡通简体" panose="03000509000000000000" pitchFamily="65" charset="-122"/>
              </a:rPr>
              <a:t>1</a:t>
            </a:r>
            <a:r>
              <a:rPr lang="zh-CN" altLang="en-US" dirty="0">
                <a:solidFill>
                  <a:srgbClr val="333333"/>
                </a:solidFill>
                <a:latin typeface="方正卡通简体" panose="03000509000000000000" pitchFamily="65" charset="-122"/>
                <a:ea typeface="方正卡通简体" panose="03000509000000000000" pitchFamily="65" charset="-122"/>
              </a:rPr>
              <a:t>人</a:t>
            </a:r>
            <a:endParaRPr lang="en-US" altLang="zh-CN" dirty="0">
              <a:solidFill>
                <a:srgbClr val="333333"/>
              </a:solidFill>
              <a:latin typeface="方正卡通简体" panose="03000509000000000000" pitchFamily="65" charset="-122"/>
              <a:ea typeface="方正卡通简体" panose="03000509000000000000" pitchFamily="65" charset="-122"/>
            </a:endParaRPr>
          </a:p>
          <a:p>
            <a:pPr lvl="0" algn="r" eaLnBrk="0" fontAlgn="base" hangingPunct="0">
              <a:spcBef>
                <a:spcPct val="0"/>
              </a:spcBef>
              <a:spcAft>
                <a:spcPct val="0"/>
              </a:spcAft>
            </a:pPr>
            <a:r>
              <a:rPr lang="zh-CN" altLang="zh-CN" dirty="0">
                <a:solidFill>
                  <a:srgbClr val="333333"/>
                </a:solidFill>
                <a:latin typeface="方正卡通简体" panose="03000509000000000000" pitchFamily="65" charset="-122"/>
                <a:ea typeface="方正卡通简体" panose="03000509000000000000" pitchFamily="65" charset="-122"/>
              </a:rPr>
              <a:t>为折痕、折痕顶点建立基础模型</a:t>
            </a:r>
            <a:endParaRPr lang="en-US" altLang="zh-CN" dirty="0">
              <a:solidFill>
                <a:srgbClr val="333333"/>
              </a:solidFill>
              <a:latin typeface="方正卡通简体" panose="03000509000000000000" pitchFamily="65" charset="-122"/>
              <a:ea typeface="方正卡通简体" panose="03000509000000000000" pitchFamily="65" charset="-122"/>
            </a:endParaRPr>
          </a:p>
          <a:p>
            <a:pPr lvl="0" algn="r" eaLnBrk="0" fontAlgn="base" hangingPunct="0">
              <a:spcBef>
                <a:spcPct val="0"/>
              </a:spcBef>
              <a:spcAft>
                <a:spcPct val="0"/>
              </a:spcAft>
            </a:pPr>
            <a:r>
              <a:rPr lang="zh-CN" altLang="en-US" dirty="0">
                <a:solidFill>
                  <a:srgbClr val="333333"/>
                </a:solidFill>
                <a:latin typeface="方正卡通简体" panose="03000509000000000000" pitchFamily="65" charset="-122"/>
                <a:ea typeface="方正卡通简体" panose="03000509000000000000" pitchFamily="65" charset="-122"/>
              </a:rPr>
              <a:t>并代码实现</a:t>
            </a:r>
            <a:endParaRPr lang="zh-CN" altLang="zh-CN" dirty="0">
              <a:solidFill>
                <a:srgbClr val="333333"/>
              </a:solidFill>
              <a:latin typeface="方正卡通简体" panose="03000509000000000000" pitchFamily="65" charset="-122"/>
              <a:ea typeface="方正卡通简体" panose="03000509000000000000" pitchFamily="65" charset="-122"/>
            </a:endParaRPr>
          </a:p>
        </p:txBody>
      </p:sp>
      <p:pic>
        <p:nvPicPr>
          <p:cNvPr id="21" name="图片 20">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22" name="图片 21">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23" name="图片 22">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24" name="图片 23">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25" name="图片 24">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grpSp>
        <p:nvGrpSpPr>
          <p:cNvPr id="26" name="组合 25">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7" name="图片 26">
              <a:extLst>
                <a:ext uri="{FF2B5EF4-FFF2-40B4-BE49-F238E27FC236}">
                  <a16:creationId xmlns:a16="http://schemas.microsoft.com/office/drawing/2014/main" id="{A6D50D2E-E4A9-488B-9175-0743B1761719}"/>
                </a:ext>
              </a:extLst>
            </p:cNvPr>
            <p:cNvPicPr>
              <a:picLocks noChangeAspect="1"/>
            </p:cNvPicPr>
            <p:nvPr userDrawn="1"/>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8" name="矩形 27">
              <a:extLst>
                <a:ext uri="{FF2B5EF4-FFF2-40B4-BE49-F238E27FC236}">
                  <a16:creationId xmlns:a16="http://schemas.microsoft.com/office/drawing/2014/main" id="{6FA6DCE8-17DD-4813-BF4D-8165F8458AEA}"/>
                </a:ext>
              </a:extLst>
            </p:cNvPr>
            <p:cNvSpPr/>
            <p:nvPr userDrawn="1"/>
          </p:nvSpPr>
          <p:spPr>
            <a:xfrm>
              <a:off x="350752"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任务分工</a:t>
              </a:r>
            </a:p>
          </p:txBody>
        </p:sp>
      </p:grpSp>
      <p:pic>
        <p:nvPicPr>
          <p:cNvPr id="29" name="图片 28">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0" name="图片 29">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1" name="图片 30">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2" name="图片 31">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2524535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BF2796C-C9B8-4D90-8844-38A64B08E01F}"/>
              </a:ext>
            </a:extLst>
          </p:cNvPr>
          <p:cNvSpPr/>
          <p:nvPr/>
        </p:nvSpPr>
        <p:spPr>
          <a:xfrm>
            <a:off x="338578" y="4648055"/>
            <a:ext cx="3242218" cy="707886"/>
          </a:xfrm>
          <a:prstGeom prst="rect">
            <a:avLst/>
          </a:prstGeom>
        </p:spPr>
        <p:txBody>
          <a:bodyPr wrap="square">
            <a:spAutoFit/>
          </a:bodyPr>
          <a:lstStyle/>
          <a:p>
            <a:pPr algn="ctr"/>
            <a:r>
              <a:rPr lang="zh-CN" altLang="en-US" sz="2000" dirty="0">
                <a:solidFill>
                  <a:srgbClr val="50A0BA"/>
                </a:solidFill>
                <a:latin typeface="方正卡通简体" panose="03000509000000000000" pitchFamily="65" charset="-122"/>
                <a:ea typeface="方正卡通简体" panose="03000509000000000000" pitchFamily="65" charset="-122"/>
              </a:rPr>
              <a:t>完成对纸张、折痕等的建模实现折叠的物理引擎</a:t>
            </a:r>
          </a:p>
        </p:txBody>
      </p:sp>
      <p:sp>
        <p:nvSpPr>
          <p:cNvPr id="13" name="矩形 12">
            <a:extLst>
              <a:ext uri="{FF2B5EF4-FFF2-40B4-BE49-F238E27FC236}">
                <a16:creationId xmlns:a16="http://schemas.microsoft.com/office/drawing/2014/main" id="{1696B5B6-0E73-401F-A7ED-9CAA038D64BD}"/>
              </a:ext>
            </a:extLst>
          </p:cNvPr>
          <p:cNvSpPr/>
          <p:nvPr/>
        </p:nvSpPr>
        <p:spPr>
          <a:xfrm>
            <a:off x="3024441" y="2998144"/>
            <a:ext cx="2915069" cy="1015663"/>
          </a:xfrm>
          <a:prstGeom prst="rect">
            <a:avLst/>
          </a:prstGeom>
        </p:spPr>
        <p:txBody>
          <a:bodyPr wrap="square">
            <a:spAutoFit/>
          </a:bodyPr>
          <a:lstStyle/>
          <a:p>
            <a:pPr algn="ctr"/>
            <a:r>
              <a:rPr lang="zh-CN" altLang="en-US" sz="2000" dirty="0">
                <a:solidFill>
                  <a:srgbClr val="50A0BA"/>
                </a:solidFill>
                <a:latin typeface="方正卡通简体" panose="03000509000000000000" pitchFamily="65" charset="-122"/>
                <a:ea typeface="方正卡通简体" panose="03000509000000000000" pitchFamily="65" charset="-122"/>
              </a:rPr>
              <a:t>完成</a:t>
            </a:r>
            <a:r>
              <a:rPr lang="en-US" altLang="zh-CN" sz="2000" dirty="0">
                <a:solidFill>
                  <a:srgbClr val="50A0BA"/>
                </a:solidFill>
                <a:latin typeface="方正卡通简体" panose="03000509000000000000" pitchFamily="65" charset="-122"/>
                <a:ea typeface="方正卡通简体" panose="03000509000000000000" pitchFamily="65" charset="-122"/>
              </a:rPr>
              <a:t>VR</a:t>
            </a:r>
            <a:r>
              <a:rPr lang="zh-CN" altLang="en-US" sz="2000" dirty="0">
                <a:solidFill>
                  <a:srgbClr val="50A0BA"/>
                </a:solidFill>
                <a:latin typeface="方正卡通简体" panose="03000509000000000000" pitchFamily="65" charset="-122"/>
                <a:ea typeface="方正卡通简体" panose="03000509000000000000" pitchFamily="65" charset="-122"/>
              </a:rPr>
              <a:t>交互环境的搭建</a:t>
            </a:r>
            <a:endParaRPr lang="en-US" altLang="zh-CN" sz="2000" dirty="0">
              <a:solidFill>
                <a:srgbClr val="50A0BA"/>
              </a:solidFill>
              <a:latin typeface="方正卡通简体" panose="03000509000000000000" pitchFamily="65" charset="-122"/>
              <a:ea typeface="方正卡通简体" panose="03000509000000000000" pitchFamily="65" charset="-122"/>
            </a:endParaRPr>
          </a:p>
          <a:p>
            <a:pPr algn="ctr"/>
            <a:r>
              <a:rPr lang="zh-CN" altLang="en-US" sz="2000" dirty="0">
                <a:solidFill>
                  <a:srgbClr val="50A0BA"/>
                </a:solidFill>
                <a:latin typeface="方正卡通简体" panose="03000509000000000000" pitchFamily="65" charset="-122"/>
                <a:ea typeface="方正卡通简体" panose="03000509000000000000" pitchFamily="65" charset="-122"/>
              </a:rPr>
              <a:t>能够完成基本的项目要求</a:t>
            </a:r>
          </a:p>
        </p:txBody>
      </p:sp>
      <p:sp>
        <p:nvSpPr>
          <p:cNvPr id="14" name="矩形 13">
            <a:extLst>
              <a:ext uri="{FF2B5EF4-FFF2-40B4-BE49-F238E27FC236}">
                <a16:creationId xmlns:a16="http://schemas.microsoft.com/office/drawing/2014/main" id="{4B05D3C3-A905-4061-9935-D816EA61491F}"/>
              </a:ext>
            </a:extLst>
          </p:cNvPr>
          <p:cNvSpPr/>
          <p:nvPr/>
        </p:nvSpPr>
        <p:spPr>
          <a:xfrm>
            <a:off x="5304733" y="4827427"/>
            <a:ext cx="3404730" cy="707886"/>
          </a:xfrm>
          <a:prstGeom prst="rect">
            <a:avLst/>
          </a:prstGeom>
        </p:spPr>
        <p:txBody>
          <a:bodyPr wrap="square">
            <a:spAutoFit/>
          </a:bodyPr>
          <a:lstStyle/>
          <a:p>
            <a:pPr algn="ctr"/>
            <a:r>
              <a:rPr lang="zh-CN" altLang="en-US" sz="2000" dirty="0">
                <a:solidFill>
                  <a:srgbClr val="50A0BA"/>
                </a:solidFill>
                <a:latin typeface="方正卡通简体" panose="03000509000000000000" pitchFamily="65" charset="-122"/>
                <a:ea typeface="方正卡通简体" panose="03000509000000000000" pitchFamily="65" charset="-122"/>
              </a:rPr>
              <a:t>尝试对计算和渲染进行优化尝试完成进阶和创新的内容</a:t>
            </a:r>
          </a:p>
        </p:txBody>
      </p:sp>
      <p:sp>
        <p:nvSpPr>
          <p:cNvPr id="15" name="矩形 14">
            <a:extLst>
              <a:ext uri="{FF2B5EF4-FFF2-40B4-BE49-F238E27FC236}">
                <a16:creationId xmlns:a16="http://schemas.microsoft.com/office/drawing/2014/main" id="{6E445567-B2A0-4002-AFA6-F37DE365CA5E}"/>
              </a:ext>
            </a:extLst>
          </p:cNvPr>
          <p:cNvSpPr/>
          <p:nvPr/>
        </p:nvSpPr>
        <p:spPr>
          <a:xfrm>
            <a:off x="8479554" y="3532649"/>
            <a:ext cx="2824108" cy="707886"/>
          </a:xfrm>
          <a:prstGeom prst="rect">
            <a:avLst/>
          </a:prstGeom>
        </p:spPr>
        <p:txBody>
          <a:bodyPr wrap="square">
            <a:spAutoFit/>
          </a:bodyPr>
          <a:lstStyle/>
          <a:p>
            <a:pPr algn="ctr"/>
            <a:r>
              <a:rPr lang="zh-CN" altLang="en-US" sz="2000" dirty="0">
                <a:solidFill>
                  <a:srgbClr val="50A0BA"/>
                </a:solidFill>
                <a:latin typeface="方正卡通简体" panose="03000509000000000000" pitchFamily="65" charset="-122"/>
                <a:ea typeface="方正卡通简体" panose="03000509000000000000" pitchFamily="65" charset="-122"/>
              </a:rPr>
              <a:t>提交完整项目</a:t>
            </a:r>
            <a:endParaRPr lang="en-US" altLang="zh-CN" sz="2000" dirty="0">
              <a:solidFill>
                <a:srgbClr val="50A0BA"/>
              </a:solidFill>
              <a:latin typeface="方正卡通简体" panose="03000509000000000000" pitchFamily="65" charset="-122"/>
              <a:ea typeface="方正卡通简体" panose="03000509000000000000" pitchFamily="65" charset="-122"/>
            </a:endParaRPr>
          </a:p>
          <a:p>
            <a:pPr algn="ctr"/>
            <a:r>
              <a:rPr lang="zh-CN" altLang="en-US" sz="2000" dirty="0">
                <a:solidFill>
                  <a:srgbClr val="50A0BA"/>
                </a:solidFill>
                <a:latin typeface="方正卡通简体" panose="03000509000000000000" pitchFamily="65" charset="-122"/>
                <a:ea typeface="方正卡通简体" panose="03000509000000000000" pitchFamily="65" charset="-122"/>
              </a:rPr>
              <a:t>进行大作业答辩</a:t>
            </a:r>
          </a:p>
        </p:txBody>
      </p:sp>
      <p:grpSp>
        <p:nvGrpSpPr>
          <p:cNvPr id="20" name="组合 19">
            <a:extLst>
              <a:ext uri="{FF2B5EF4-FFF2-40B4-BE49-F238E27FC236}">
                <a16:creationId xmlns:a16="http://schemas.microsoft.com/office/drawing/2014/main" id="{2D18F268-7374-401E-90F3-BDF5F2167501}"/>
              </a:ext>
            </a:extLst>
          </p:cNvPr>
          <p:cNvGrpSpPr/>
          <p:nvPr/>
        </p:nvGrpSpPr>
        <p:grpSpPr>
          <a:xfrm>
            <a:off x="481656" y="2542610"/>
            <a:ext cx="2530596" cy="2024747"/>
            <a:chOff x="481656" y="2542610"/>
            <a:chExt cx="2530596" cy="2024747"/>
          </a:xfrm>
        </p:grpSpPr>
        <p:pic>
          <p:nvPicPr>
            <p:cNvPr id="3" name="图片 2" descr="图片包含 室内&#10;&#10;已生成高可信度的说明">
              <a:extLst>
                <a:ext uri="{FF2B5EF4-FFF2-40B4-BE49-F238E27FC236}">
                  <a16:creationId xmlns:a16="http://schemas.microsoft.com/office/drawing/2014/main" id="{B1C09684-10D6-4094-ABDB-EE0DC9619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3916" y="2542610"/>
              <a:ext cx="896483" cy="1126904"/>
            </a:xfrm>
            <a:prstGeom prst="rect">
              <a:avLst/>
            </a:prstGeom>
          </p:spPr>
        </p:pic>
        <p:pic>
          <p:nvPicPr>
            <p:cNvPr id="2" name="图片 1">
              <a:extLst>
                <a:ext uri="{FF2B5EF4-FFF2-40B4-BE49-F238E27FC236}">
                  <a16:creationId xmlns:a16="http://schemas.microsoft.com/office/drawing/2014/main" id="{AD7EA83B-0368-4D38-A4E7-8A067B5DD6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656" y="3311554"/>
              <a:ext cx="2530596" cy="1255803"/>
            </a:xfrm>
            <a:prstGeom prst="rect">
              <a:avLst/>
            </a:prstGeom>
          </p:spPr>
        </p:pic>
        <p:sp>
          <p:nvSpPr>
            <p:cNvPr id="16" name="矩形 15">
              <a:extLst>
                <a:ext uri="{FF2B5EF4-FFF2-40B4-BE49-F238E27FC236}">
                  <a16:creationId xmlns:a16="http://schemas.microsoft.com/office/drawing/2014/main" id="{6F538A24-8C3F-45CB-B553-36F1D8958D8C}"/>
                </a:ext>
              </a:extLst>
            </p:cNvPr>
            <p:cNvSpPr/>
            <p:nvPr/>
          </p:nvSpPr>
          <p:spPr>
            <a:xfrm>
              <a:off x="1017137" y="3754855"/>
              <a:ext cx="1189235" cy="338554"/>
            </a:xfrm>
            <a:prstGeom prst="rect">
              <a:avLst/>
            </a:prstGeom>
          </p:spPr>
          <p:txBody>
            <a:bodyPr wrap="square">
              <a:spAutoFit/>
            </a:bodyPr>
            <a:lstStyle/>
            <a:p>
              <a:pPr algn="ctr"/>
              <a:r>
                <a:rPr lang="en-US" altLang="zh-CN" sz="1600" dirty="0">
                  <a:solidFill>
                    <a:schemeClr val="tx2"/>
                  </a:solidFill>
                  <a:latin typeface="Consolas" panose="020B0609020204030204" pitchFamily="49" charset="0"/>
                  <a:ea typeface="微软雅黑" panose="020B0503020204020204" pitchFamily="34" charset="-122"/>
                </a:rPr>
                <a:t>Week11-13</a:t>
              </a:r>
              <a:endParaRPr lang="zh-CN" altLang="en-US" sz="1600" dirty="0">
                <a:solidFill>
                  <a:schemeClr val="tx2"/>
                </a:solidFill>
                <a:latin typeface="Consolas" panose="020B0609020204030204" pitchFamily="49" charset="0"/>
                <a:ea typeface="微软雅黑" panose="020B0503020204020204" pitchFamily="34" charset="-122"/>
              </a:endParaRPr>
            </a:p>
          </p:txBody>
        </p:sp>
      </p:grpSp>
      <p:grpSp>
        <p:nvGrpSpPr>
          <p:cNvPr id="21" name="组合 20">
            <a:extLst>
              <a:ext uri="{FF2B5EF4-FFF2-40B4-BE49-F238E27FC236}">
                <a16:creationId xmlns:a16="http://schemas.microsoft.com/office/drawing/2014/main" id="{33735BC3-093F-4FBD-ADAA-DBB4E6241880}"/>
              </a:ext>
            </a:extLst>
          </p:cNvPr>
          <p:cNvGrpSpPr/>
          <p:nvPr/>
        </p:nvGrpSpPr>
        <p:grpSpPr>
          <a:xfrm>
            <a:off x="3263921" y="1067402"/>
            <a:ext cx="2530596" cy="1990492"/>
            <a:chOff x="3263921" y="1679022"/>
            <a:chExt cx="2530596" cy="1990492"/>
          </a:xfrm>
        </p:grpSpPr>
        <p:pic>
          <p:nvPicPr>
            <p:cNvPr id="6" name="图片 5" descr="图片包含 黑色, 服装&#10;&#10;已生成高可信度的说明">
              <a:extLst>
                <a:ext uri="{FF2B5EF4-FFF2-40B4-BE49-F238E27FC236}">
                  <a16:creationId xmlns:a16="http://schemas.microsoft.com/office/drawing/2014/main" id="{EF450E11-7A3E-4B61-B1F4-01E315B284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15306" y="1679022"/>
              <a:ext cx="765686" cy="1052818"/>
            </a:xfrm>
            <a:prstGeom prst="rect">
              <a:avLst/>
            </a:prstGeom>
          </p:spPr>
        </p:pic>
        <p:pic>
          <p:nvPicPr>
            <p:cNvPr id="4" name="图片 3">
              <a:extLst>
                <a:ext uri="{FF2B5EF4-FFF2-40B4-BE49-F238E27FC236}">
                  <a16:creationId xmlns:a16="http://schemas.microsoft.com/office/drawing/2014/main" id="{84B166D6-1793-448C-B5DF-40FA437364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3921" y="2413711"/>
              <a:ext cx="2530596" cy="1255803"/>
            </a:xfrm>
            <a:prstGeom prst="rect">
              <a:avLst/>
            </a:prstGeom>
          </p:spPr>
        </p:pic>
        <p:sp>
          <p:nvSpPr>
            <p:cNvPr id="17" name="矩形 16">
              <a:extLst>
                <a:ext uri="{FF2B5EF4-FFF2-40B4-BE49-F238E27FC236}">
                  <a16:creationId xmlns:a16="http://schemas.microsoft.com/office/drawing/2014/main" id="{11B1A6B5-A0D1-4F87-981F-51AA2DC5464E}"/>
                </a:ext>
              </a:extLst>
            </p:cNvPr>
            <p:cNvSpPr/>
            <p:nvPr/>
          </p:nvSpPr>
          <p:spPr>
            <a:xfrm>
              <a:off x="3782728" y="2832592"/>
              <a:ext cx="1217272" cy="338554"/>
            </a:xfrm>
            <a:prstGeom prst="rect">
              <a:avLst/>
            </a:prstGeom>
          </p:spPr>
          <p:txBody>
            <a:bodyPr wrap="square">
              <a:spAutoFit/>
            </a:bodyPr>
            <a:lstStyle/>
            <a:p>
              <a:pPr algn="ctr"/>
              <a:r>
                <a:rPr lang="en-US" altLang="zh-CN" sz="1600" dirty="0">
                  <a:solidFill>
                    <a:schemeClr val="tx2"/>
                  </a:solidFill>
                  <a:latin typeface="Consolas" panose="020B0609020204030204" pitchFamily="49" charset="0"/>
                  <a:ea typeface="微软雅黑" panose="020B0503020204020204" pitchFamily="34" charset="-122"/>
                </a:rPr>
                <a:t>Week14-15</a:t>
              </a:r>
              <a:endParaRPr lang="zh-CN" altLang="en-US" sz="1600" dirty="0">
                <a:solidFill>
                  <a:schemeClr val="tx2"/>
                </a:solidFill>
                <a:latin typeface="Consolas" panose="020B0609020204030204" pitchFamily="49" charset="0"/>
                <a:ea typeface="微软雅黑" panose="020B0503020204020204" pitchFamily="34" charset="-122"/>
              </a:endParaRPr>
            </a:p>
          </p:txBody>
        </p:sp>
      </p:grpSp>
      <p:grpSp>
        <p:nvGrpSpPr>
          <p:cNvPr id="22" name="组合 21">
            <a:extLst>
              <a:ext uri="{FF2B5EF4-FFF2-40B4-BE49-F238E27FC236}">
                <a16:creationId xmlns:a16="http://schemas.microsoft.com/office/drawing/2014/main" id="{78B0B433-C33B-4314-923A-EC9135241E03}"/>
              </a:ext>
            </a:extLst>
          </p:cNvPr>
          <p:cNvGrpSpPr/>
          <p:nvPr/>
        </p:nvGrpSpPr>
        <p:grpSpPr>
          <a:xfrm>
            <a:off x="5939510" y="2796055"/>
            <a:ext cx="2293422" cy="1793882"/>
            <a:chOff x="5939510" y="2323714"/>
            <a:chExt cx="2293422" cy="1793882"/>
          </a:xfrm>
        </p:grpSpPr>
        <p:pic>
          <p:nvPicPr>
            <p:cNvPr id="9" name="图片 8">
              <a:extLst>
                <a:ext uri="{FF2B5EF4-FFF2-40B4-BE49-F238E27FC236}">
                  <a16:creationId xmlns:a16="http://schemas.microsoft.com/office/drawing/2014/main" id="{B22BCECA-E6FC-41C1-AD01-92F8CA8414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78132">
              <a:off x="6506245" y="2323714"/>
              <a:ext cx="914768" cy="1047709"/>
            </a:xfrm>
            <a:prstGeom prst="rect">
              <a:avLst/>
            </a:prstGeom>
          </p:spPr>
        </p:pic>
        <p:pic>
          <p:nvPicPr>
            <p:cNvPr id="8" name="图片 7">
              <a:extLst>
                <a:ext uri="{FF2B5EF4-FFF2-40B4-BE49-F238E27FC236}">
                  <a16:creationId xmlns:a16="http://schemas.microsoft.com/office/drawing/2014/main" id="{27357456-C404-44C1-9A42-C9A5779192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9510" y="2979490"/>
              <a:ext cx="2293422" cy="1138106"/>
            </a:xfrm>
            <a:prstGeom prst="rect">
              <a:avLst/>
            </a:prstGeom>
          </p:spPr>
        </p:pic>
        <p:sp>
          <p:nvSpPr>
            <p:cNvPr id="18" name="矩形 17">
              <a:extLst>
                <a:ext uri="{FF2B5EF4-FFF2-40B4-BE49-F238E27FC236}">
                  <a16:creationId xmlns:a16="http://schemas.microsoft.com/office/drawing/2014/main" id="{4CBD0308-7920-44FB-8AD3-A48275B6E84D}"/>
                </a:ext>
              </a:extLst>
            </p:cNvPr>
            <p:cNvSpPr/>
            <p:nvPr/>
          </p:nvSpPr>
          <p:spPr>
            <a:xfrm>
              <a:off x="6349269" y="3365656"/>
              <a:ext cx="1247561" cy="338554"/>
            </a:xfrm>
            <a:prstGeom prst="rect">
              <a:avLst/>
            </a:prstGeom>
          </p:spPr>
          <p:txBody>
            <a:bodyPr wrap="square">
              <a:spAutoFit/>
            </a:bodyPr>
            <a:lstStyle/>
            <a:p>
              <a:pPr algn="ctr"/>
              <a:r>
                <a:rPr lang="en-US" altLang="zh-CN" sz="1600" dirty="0">
                  <a:solidFill>
                    <a:schemeClr val="tx2"/>
                  </a:solidFill>
                  <a:latin typeface="Consolas" panose="020B0609020204030204" pitchFamily="49" charset="0"/>
                  <a:ea typeface="微软雅黑" panose="020B0503020204020204" pitchFamily="34" charset="-122"/>
                </a:rPr>
                <a:t>Week16-17</a:t>
              </a:r>
              <a:endParaRPr lang="zh-CN" altLang="en-US" sz="1600" dirty="0">
                <a:solidFill>
                  <a:schemeClr val="tx2"/>
                </a:solidFill>
                <a:latin typeface="Consolas" panose="020B0609020204030204" pitchFamily="49" charset="0"/>
                <a:ea typeface="微软雅黑" panose="020B0503020204020204" pitchFamily="34" charset="-122"/>
              </a:endParaRPr>
            </a:p>
          </p:txBody>
        </p:sp>
      </p:grpSp>
      <p:grpSp>
        <p:nvGrpSpPr>
          <p:cNvPr id="23" name="组合 22">
            <a:extLst>
              <a:ext uri="{FF2B5EF4-FFF2-40B4-BE49-F238E27FC236}">
                <a16:creationId xmlns:a16="http://schemas.microsoft.com/office/drawing/2014/main" id="{2D190B82-DF83-43DF-AE5B-C642174669DB}"/>
              </a:ext>
            </a:extLst>
          </p:cNvPr>
          <p:cNvGrpSpPr/>
          <p:nvPr/>
        </p:nvGrpSpPr>
        <p:grpSpPr>
          <a:xfrm>
            <a:off x="8642164" y="1089233"/>
            <a:ext cx="2293422" cy="2409990"/>
            <a:chOff x="8642164" y="1652408"/>
            <a:chExt cx="2293422" cy="2409990"/>
          </a:xfrm>
        </p:grpSpPr>
        <p:pic>
          <p:nvPicPr>
            <p:cNvPr id="11" name="图片 10">
              <a:extLst>
                <a:ext uri="{FF2B5EF4-FFF2-40B4-BE49-F238E27FC236}">
                  <a16:creationId xmlns:a16="http://schemas.microsoft.com/office/drawing/2014/main" id="{A35A6E7D-6F1E-498F-A619-C75F886265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393710">
              <a:off x="8994892" y="1652408"/>
              <a:ext cx="1000105" cy="1522608"/>
            </a:xfrm>
            <a:prstGeom prst="rect">
              <a:avLst/>
            </a:prstGeom>
          </p:spPr>
        </p:pic>
        <p:pic>
          <p:nvPicPr>
            <p:cNvPr id="10" name="图片 9">
              <a:extLst>
                <a:ext uri="{FF2B5EF4-FFF2-40B4-BE49-F238E27FC236}">
                  <a16:creationId xmlns:a16="http://schemas.microsoft.com/office/drawing/2014/main" id="{F4E321AB-ED8A-4997-8729-5D17400D1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2164" y="2924292"/>
              <a:ext cx="2293422" cy="1138106"/>
            </a:xfrm>
            <a:prstGeom prst="rect">
              <a:avLst/>
            </a:prstGeom>
          </p:spPr>
        </p:pic>
        <p:sp>
          <p:nvSpPr>
            <p:cNvPr id="19" name="矩形 18">
              <a:extLst>
                <a:ext uri="{FF2B5EF4-FFF2-40B4-BE49-F238E27FC236}">
                  <a16:creationId xmlns:a16="http://schemas.microsoft.com/office/drawing/2014/main" id="{1CF27A89-595C-4335-A6B8-138B09AC3B0C}"/>
                </a:ext>
              </a:extLst>
            </p:cNvPr>
            <p:cNvSpPr/>
            <p:nvPr/>
          </p:nvSpPr>
          <p:spPr>
            <a:xfrm>
              <a:off x="9174822" y="3255840"/>
              <a:ext cx="903898" cy="338554"/>
            </a:xfrm>
            <a:prstGeom prst="rect">
              <a:avLst/>
            </a:prstGeom>
          </p:spPr>
          <p:txBody>
            <a:bodyPr wrap="square">
              <a:spAutoFit/>
            </a:bodyPr>
            <a:lstStyle/>
            <a:p>
              <a:pPr algn="ctr"/>
              <a:r>
                <a:rPr lang="en-US" altLang="zh-CN" sz="1600" dirty="0">
                  <a:solidFill>
                    <a:schemeClr val="tx2"/>
                  </a:solidFill>
                  <a:latin typeface="Consolas" panose="020B0609020204030204" pitchFamily="49" charset="0"/>
                  <a:ea typeface="微软雅黑" panose="020B0503020204020204" pitchFamily="34" charset="-122"/>
                </a:rPr>
                <a:t>Week18</a:t>
              </a:r>
              <a:endParaRPr lang="zh-CN" altLang="en-US" sz="1600" dirty="0">
                <a:solidFill>
                  <a:schemeClr val="tx2"/>
                </a:solidFill>
                <a:latin typeface="Consolas" panose="020B0609020204030204" pitchFamily="49" charset="0"/>
                <a:ea typeface="微软雅黑" panose="020B0503020204020204" pitchFamily="34" charset="-122"/>
              </a:endParaRPr>
            </a:p>
          </p:txBody>
        </p:sp>
      </p:grpSp>
      <p:pic>
        <p:nvPicPr>
          <p:cNvPr id="24" name="图片 23">
            <a:extLst>
              <a:ext uri="{FF2B5EF4-FFF2-40B4-BE49-F238E27FC236}">
                <a16:creationId xmlns:a16="http://schemas.microsoft.com/office/drawing/2014/main" id="{A6D50D2E-E4A9-488B-9175-0743B1761719}"/>
              </a:ext>
            </a:extLst>
          </p:cNvPr>
          <p:cNvPicPr>
            <a:picLocks noChangeAspect="1"/>
          </p:cNvPicPr>
          <p:nvPr/>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9" name="矩形 28">
            <a:extLst>
              <a:ext uri="{FF2B5EF4-FFF2-40B4-BE49-F238E27FC236}">
                <a16:creationId xmlns:a16="http://schemas.microsoft.com/office/drawing/2014/main" id="{6FA6DCE8-17DD-4813-BF4D-8165F8458AEA}"/>
              </a:ext>
            </a:extLst>
          </p:cNvPr>
          <p:cNvSpPr/>
          <p:nvPr/>
        </p:nvSpPr>
        <p:spPr>
          <a:xfrm>
            <a:off x="350752"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日程安排</a:t>
            </a:r>
          </a:p>
        </p:txBody>
      </p:sp>
    </p:spTree>
    <p:extLst>
      <p:ext uri="{BB962C8B-B14F-4D97-AF65-F5344CB8AC3E}">
        <p14:creationId xmlns:p14="http://schemas.microsoft.com/office/powerpoint/2010/main" val="178283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图片包含 黑色, 服装&#10;&#10;已生成高可信度的说明">
            <a:extLst>
              <a:ext uri="{FF2B5EF4-FFF2-40B4-BE49-F238E27FC236}">
                <a16:creationId xmlns:a16="http://schemas.microsoft.com/office/drawing/2014/main" id="{923112D9-14DF-4841-85B9-205D72159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4423" y="4423351"/>
            <a:ext cx="1199083" cy="1648739"/>
          </a:xfrm>
          <a:prstGeom prst="rect">
            <a:avLst/>
          </a:prstGeom>
        </p:spPr>
      </p:pic>
      <p:pic>
        <p:nvPicPr>
          <p:cNvPr id="39" name="图片 38">
            <a:extLst>
              <a:ext uri="{FF2B5EF4-FFF2-40B4-BE49-F238E27FC236}">
                <a16:creationId xmlns:a16="http://schemas.microsoft.com/office/drawing/2014/main" id="{964597DC-50FB-43FB-95EA-2862BF6A18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3663" y="4688388"/>
            <a:ext cx="1279701" cy="1465678"/>
          </a:xfrm>
          <a:prstGeom prst="rect">
            <a:avLst/>
          </a:prstGeom>
        </p:spPr>
      </p:pic>
      <p:pic>
        <p:nvPicPr>
          <p:cNvPr id="33" name="图片 32">
            <a:extLst>
              <a:ext uri="{FF2B5EF4-FFF2-40B4-BE49-F238E27FC236}">
                <a16:creationId xmlns:a16="http://schemas.microsoft.com/office/drawing/2014/main" id="{3CC197D3-B610-47F5-8966-99645DF5A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8891" y="408359"/>
            <a:ext cx="1471986" cy="1460987"/>
          </a:xfrm>
          <a:prstGeom prst="rect">
            <a:avLst/>
          </a:prstGeom>
        </p:spPr>
      </p:pic>
      <p:pic>
        <p:nvPicPr>
          <p:cNvPr id="6" name="图片 5">
            <a:extLst>
              <a:ext uri="{FF2B5EF4-FFF2-40B4-BE49-F238E27FC236}">
                <a16:creationId xmlns:a16="http://schemas.microsoft.com/office/drawing/2014/main" id="{380A90CD-C18B-4A64-9483-646DD9A3EAAA}"/>
              </a:ext>
            </a:extLst>
          </p:cNvPr>
          <p:cNvPicPr>
            <a:picLocks noChangeAspect="1"/>
          </p:cNvPicPr>
          <p:nvPr/>
        </p:nvPicPr>
        <p:blipFill>
          <a:blip r:embed="rId6"/>
          <a:stretch>
            <a:fillRect/>
          </a:stretch>
        </p:blipFill>
        <p:spPr>
          <a:xfrm>
            <a:off x="412303" y="952367"/>
            <a:ext cx="1589878" cy="1566100"/>
          </a:xfrm>
          <a:prstGeom prst="rect">
            <a:avLst/>
          </a:prstGeom>
        </p:spPr>
      </p:pic>
      <p:pic>
        <p:nvPicPr>
          <p:cNvPr id="7" name="图片 6">
            <a:extLst>
              <a:ext uri="{FF2B5EF4-FFF2-40B4-BE49-F238E27FC236}">
                <a16:creationId xmlns:a16="http://schemas.microsoft.com/office/drawing/2014/main" id="{29A09B65-CB56-4914-A946-7F7D0EB53A72}"/>
              </a:ext>
            </a:extLst>
          </p:cNvPr>
          <p:cNvPicPr>
            <a:picLocks noChangeAspect="1"/>
          </p:cNvPicPr>
          <p:nvPr/>
        </p:nvPicPr>
        <p:blipFill>
          <a:blip r:embed="rId7"/>
          <a:stretch>
            <a:fillRect/>
          </a:stretch>
        </p:blipFill>
        <p:spPr>
          <a:xfrm>
            <a:off x="7977353" y="1930548"/>
            <a:ext cx="1549125" cy="1578500"/>
          </a:xfrm>
          <a:prstGeom prst="rect">
            <a:avLst/>
          </a:prstGeom>
        </p:spPr>
      </p:pic>
      <p:pic>
        <p:nvPicPr>
          <p:cNvPr id="8" name="图片 7">
            <a:extLst>
              <a:ext uri="{FF2B5EF4-FFF2-40B4-BE49-F238E27FC236}">
                <a16:creationId xmlns:a16="http://schemas.microsoft.com/office/drawing/2014/main" id="{A1FC9BC9-5B31-4A3B-8FF6-F1F3B5A39419}"/>
              </a:ext>
            </a:extLst>
          </p:cNvPr>
          <p:cNvPicPr>
            <a:picLocks noChangeAspect="1"/>
          </p:cNvPicPr>
          <p:nvPr/>
        </p:nvPicPr>
        <p:blipFill>
          <a:blip r:embed="rId8"/>
          <a:stretch>
            <a:fillRect/>
          </a:stretch>
        </p:blipFill>
        <p:spPr>
          <a:xfrm>
            <a:off x="2070234" y="2307750"/>
            <a:ext cx="1023188" cy="947100"/>
          </a:xfrm>
          <a:prstGeom prst="rect">
            <a:avLst/>
          </a:prstGeom>
        </p:spPr>
      </p:pic>
      <p:pic>
        <p:nvPicPr>
          <p:cNvPr id="9" name="图片 8">
            <a:extLst>
              <a:ext uri="{FF2B5EF4-FFF2-40B4-BE49-F238E27FC236}">
                <a16:creationId xmlns:a16="http://schemas.microsoft.com/office/drawing/2014/main" id="{55168FE0-729C-447B-8CC5-7A90BF037665}"/>
              </a:ext>
            </a:extLst>
          </p:cNvPr>
          <p:cNvPicPr>
            <a:picLocks noChangeAspect="1"/>
          </p:cNvPicPr>
          <p:nvPr/>
        </p:nvPicPr>
        <p:blipFill>
          <a:blip r:embed="rId9"/>
          <a:stretch>
            <a:fillRect/>
          </a:stretch>
        </p:blipFill>
        <p:spPr>
          <a:xfrm>
            <a:off x="10507509" y="2086512"/>
            <a:ext cx="860625" cy="813167"/>
          </a:xfrm>
          <a:prstGeom prst="rect">
            <a:avLst/>
          </a:prstGeom>
        </p:spPr>
      </p:pic>
      <p:pic>
        <p:nvPicPr>
          <p:cNvPr id="10" name="图片 9">
            <a:extLst>
              <a:ext uri="{FF2B5EF4-FFF2-40B4-BE49-F238E27FC236}">
                <a16:creationId xmlns:a16="http://schemas.microsoft.com/office/drawing/2014/main" id="{386C5D5A-3D0A-4793-9B12-9AF21CECEB76}"/>
              </a:ext>
            </a:extLst>
          </p:cNvPr>
          <p:cNvPicPr>
            <a:picLocks noChangeAspect="1"/>
          </p:cNvPicPr>
          <p:nvPr/>
        </p:nvPicPr>
        <p:blipFill>
          <a:blip r:embed="rId10"/>
          <a:stretch>
            <a:fillRect/>
          </a:stretch>
        </p:blipFill>
        <p:spPr>
          <a:xfrm>
            <a:off x="2011909" y="278829"/>
            <a:ext cx="1357875" cy="1186267"/>
          </a:xfrm>
          <a:prstGeom prst="rect">
            <a:avLst/>
          </a:prstGeom>
        </p:spPr>
      </p:pic>
      <p:pic>
        <p:nvPicPr>
          <p:cNvPr id="13" name="图片 12">
            <a:extLst>
              <a:ext uri="{FF2B5EF4-FFF2-40B4-BE49-F238E27FC236}">
                <a16:creationId xmlns:a16="http://schemas.microsoft.com/office/drawing/2014/main" id="{3D5EAD0C-17BE-4B6A-BC8A-E52D18BFDC03}"/>
              </a:ext>
            </a:extLst>
          </p:cNvPr>
          <p:cNvPicPr>
            <a:picLocks noChangeAspect="1"/>
          </p:cNvPicPr>
          <p:nvPr/>
        </p:nvPicPr>
        <p:blipFill>
          <a:blip r:embed="rId11"/>
          <a:stretch>
            <a:fillRect/>
          </a:stretch>
        </p:blipFill>
        <p:spPr>
          <a:xfrm>
            <a:off x="112294" y="5585783"/>
            <a:ext cx="4513500" cy="602700"/>
          </a:xfrm>
          <a:prstGeom prst="rect">
            <a:avLst/>
          </a:prstGeom>
        </p:spPr>
      </p:pic>
      <p:pic>
        <p:nvPicPr>
          <p:cNvPr id="15" name="图片 14">
            <a:extLst>
              <a:ext uri="{FF2B5EF4-FFF2-40B4-BE49-F238E27FC236}">
                <a16:creationId xmlns:a16="http://schemas.microsoft.com/office/drawing/2014/main" id="{DE808C67-BDC3-4FF4-BF70-14C6D0D369C1}"/>
              </a:ext>
            </a:extLst>
          </p:cNvPr>
          <p:cNvPicPr>
            <a:picLocks noChangeAspect="1"/>
          </p:cNvPicPr>
          <p:nvPr/>
        </p:nvPicPr>
        <p:blipFill>
          <a:blip r:embed="rId12"/>
          <a:stretch>
            <a:fillRect/>
          </a:stretch>
        </p:blipFill>
        <p:spPr>
          <a:xfrm>
            <a:off x="4153687" y="5828600"/>
            <a:ext cx="4456125" cy="516600"/>
          </a:xfrm>
          <a:prstGeom prst="rect">
            <a:avLst/>
          </a:prstGeom>
        </p:spPr>
      </p:pic>
      <p:pic>
        <p:nvPicPr>
          <p:cNvPr id="16" name="图片 15">
            <a:extLst>
              <a:ext uri="{FF2B5EF4-FFF2-40B4-BE49-F238E27FC236}">
                <a16:creationId xmlns:a16="http://schemas.microsoft.com/office/drawing/2014/main" id="{95BD1986-089B-43B1-BAA3-EF89F5DDED81}"/>
              </a:ext>
            </a:extLst>
          </p:cNvPr>
          <p:cNvPicPr>
            <a:picLocks noChangeAspect="1"/>
          </p:cNvPicPr>
          <p:nvPr/>
        </p:nvPicPr>
        <p:blipFill>
          <a:blip r:embed="rId11"/>
          <a:stretch>
            <a:fillRect/>
          </a:stretch>
        </p:blipFill>
        <p:spPr>
          <a:xfrm flipH="1">
            <a:off x="8669260" y="5828600"/>
            <a:ext cx="3676499" cy="490933"/>
          </a:xfrm>
          <a:prstGeom prst="rect">
            <a:avLst/>
          </a:prstGeom>
        </p:spPr>
      </p:pic>
      <p:pic>
        <p:nvPicPr>
          <p:cNvPr id="17" name="图片 16">
            <a:extLst>
              <a:ext uri="{FF2B5EF4-FFF2-40B4-BE49-F238E27FC236}">
                <a16:creationId xmlns:a16="http://schemas.microsoft.com/office/drawing/2014/main" id="{C3052FD9-31DD-4709-9C37-EF61C89EDAA4}"/>
              </a:ext>
            </a:extLst>
          </p:cNvPr>
          <p:cNvPicPr>
            <a:picLocks noChangeAspect="1"/>
          </p:cNvPicPr>
          <p:nvPr/>
        </p:nvPicPr>
        <p:blipFill>
          <a:blip r:embed="rId12"/>
          <a:stretch>
            <a:fillRect/>
          </a:stretch>
        </p:blipFill>
        <p:spPr>
          <a:xfrm>
            <a:off x="1461244" y="6330214"/>
            <a:ext cx="3133172" cy="363230"/>
          </a:xfrm>
          <a:prstGeom prst="rect">
            <a:avLst/>
          </a:prstGeom>
        </p:spPr>
      </p:pic>
      <p:pic>
        <p:nvPicPr>
          <p:cNvPr id="18" name="图片 17">
            <a:extLst>
              <a:ext uri="{FF2B5EF4-FFF2-40B4-BE49-F238E27FC236}">
                <a16:creationId xmlns:a16="http://schemas.microsoft.com/office/drawing/2014/main" id="{17DD38D4-880D-466C-A4E2-4F2A9B7D1811}"/>
              </a:ext>
            </a:extLst>
          </p:cNvPr>
          <p:cNvPicPr>
            <a:picLocks noChangeAspect="1"/>
          </p:cNvPicPr>
          <p:nvPr/>
        </p:nvPicPr>
        <p:blipFill>
          <a:blip r:embed="rId12"/>
          <a:stretch>
            <a:fillRect/>
          </a:stretch>
        </p:blipFill>
        <p:spPr>
          <a:xfrm>
            <a:off x="6107883" y="6406402"/>
            <a:ext cx="3133172" cy="363230"/>
          </a:xfrm>
          <a:prstGeom prst="rect">
            <a:avLst/>
          </a:prstGeom>
        </p:spPr>
      </p:pic>
      <p:pic>
        <p:nvPicPr>
          <p:cNvPr id="24" name="图片 23" descr="图片包含 照片&#10;&#10;已生成极高可信度的说明">
            <a:extLst>
              <a:ext uri="{FF2B5EF4-FFF2-40B4-BE49-F238E27FC236}">
                <a16:creationId xmlns:a16="http://schemas.microsoft.com/office/drawing/2014/main" id="{D21B9FCE-FC79-4DAB-8900-466F05DB892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58792" y="3922825"/>
            <a:ext cx="2213985" cy="3046732"/>
          </a:xfrm>
          <a:prstGeom prst="rect">
            <a:avLst/>
          </a:prstGeom>
        </p:spPr>
      </p:pic>
      <p:pic>
        <p:nvPicPr>
          <p:cNvPr id="25" name="图片 24">
            <a:extLst>
              <a:ext uri="{FF2B5EF4-FFF2-40B4-BE49-F238E27FC236}">
                <a16:creationId xmlns:a16="http://schemas.microsoft.com/office/drawing/2014/main" id="{C6479C70-D05A-4363-B46D-68B7F0078CA2}"/>
              </a:ext>
            </a:extLst>
          </p:cNvPr>
          <p:cNvPicPr>
            <a:picLocks noChangeAspect="1"/>
          </p:cNvPicPr>
          <p:nvPr/>
        </p:nvPicPr>
        <p:blipFill>
          <a:blip r:embed="rId14">
            <a:duotone>
              <a:schemeClr val="accent5">
                <a:shade val="45000"/>
                <a:satMod val="135000"/>
              </a:schemeClr>
              <a:prstClr val="white"/>
            </a:duotone>
          </a:blip>
          <a:stretch>
            <a:fillRect/>
          </a:stretch>
        </p:blipFill>
        <p:spPr>
          <a:xfrm>
            <a:off x="3379512" y="1100945"/>
            <a:ext cx="4542247" cy="2988982"/>
          </a:xfrm>
          <a:prstGeom prst="rect">
            <a:avLst/>
          </a:prstGeom>
        </p:spPr>
      </p:pic>
      <p:pic>
        <p:nvPicPr>
          <p:cNvPr id="26" name="图片 25">
            <a:extLst>
              <a:ext uri="{FF2B5EF4-FFF2-40B4-BE49-F238E27FC236}">
                <a16:creationId xmlns:a16="http://schemas.microsoft.com/office/drawing/2014/main" id="{182E20DD-766E-4359-8469-4D27753C52FC}"/>
              </a:ext>
            </a:extLst>
          </p:cNvPr>
          <p:cNvPicPr>
            <a:picLocks noChangeAspect="1"/>
          </p:cNvPicPr>
          <p:nvPr/>
        </p:nvPicPr>
        <p:blipFill>
          <a:blip r:embed="rId7"/>
          <a:stretch>
            <a:fillRect/>
          </a:stretch>
        </p:blipFill>
        <p:spPr>
          <a:xfrm rot="3150709">
            <a:off x="9768122" y="3435320"/>
            <a:ext cx="1924096" cy="1960581"/>
          </a:xfrm>
          <a:prstGeom prst="rect">
            <a:avLst/>
          </a:prstGeom>
        </p:spPr>
      </p:pic>
      <p:pic>
        <p:nvPicPr>
          <p:cNvPr id="27" name="图片 26">
            <a:extLst>
              <a:ext uri="{FF2B5EF4-FFF2-40B4-BE49-F238E27FC236}">
                <a16:creationId xmlns:a16="http://schemas.microsoft.com/office/drawing/2014/main" id="{9537BD73-D44C-45C8-8E9A-9ABA499D83B2}"/>
              </a:ext>
            </a:extLst>
          </p:cNvPr>
          <p:cNvPicPr>
            <a:picLocks noChangeAspect="1"/>
          </p:cNvPicPr>
          <p:nvPr/>
        </p:nvPicPr>
        <p:blipFill>
          <a:blip r:embed="rId8"/>
          <a:stretch>
            <a:fillRect/>
          </a:stretch>
        </p:blipFill>
        <p:spPr>
          <a:xfrm>
            <a:off x="8839390" y="4838066"/>
            <a:ext cx="1023188" cy="947100"/>
          </a:xfrm>
          <a:prstGeom prst="rect">
            <a:avLst/>
          </a:prstGeom>
        </p:spPr>
      </p:pic>
      <p:pic>
        <p:nvPicPr>
          <p:cNvPr id="28" name="图片 27">
            <a:extLst>
              <a:ext uri="{FF2B5EF4-FFF2-40B4-BE49-F238E27FC236}">
                <a16:creationId xmlns:a16="http://schemas.microsoft.com/office/drawing/2014/main" id="{1080554A-C7A4-4927-8117-8DABADADD2CB}"/>
              </a:ext>
            </a:extLst>
          </p:cNvPr>
          <p:cNvPicPr>
            <a:picLocks noChangeAspect="1"/>
          </p:cNvPicPr>
          <p:nvPr/>
        </p:nvPicPr>
        <p:blipFill>
          <a:blip r:embed="rId8"/>
          <a:stretch>
            <a:fillRect/>
          </a:stretch>
        </p:blipFill>
        <p:spPr>
          <a:xfrm>
            <a:off x="3586917" y="3987491"/>
            <a:ext cx="1023188" cy="947100"/>
          </a:xfrm>
          <a:prstGeom prst="rect">
            <a:avLst/>
          </a:prstGeom>
        </p:spPr>
      </p:pic>
      <p:pic>
        <p:nvPicPr>
          <p:cNvPr id="29" name="图片 28">
            <a:extLst>
              <a:ext uri="{FF2B5EF4-FFF2-40B4-BE49-F238E27FC236}">
                <a16:creationId xmlns:a16="http://schemas.microsoft.com/office/drawing/2014/main" id="{6AE2AFD0-AF74-4223-9164-71128C5EC1F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992" y="4624067"/>
            <a:ext cx="843183" cy="736622"/>
          </a:xfrm>
          <a:prstGeom prst="rect">
            <a:avLst/>
          </a:prstGeom>
        </p:spPr>
      </p:pic>
      <p:pic>
        <p:nvPicPr>
          <p:cNvPr id="30" name="图片 29">
            <a:extLst>
              <a:ext uri="{FF2B5EF4-FFF2-40B4-BE49-F238E27FC236}">
                <a16:creationId xmlns:a16="http://schemas.microsoft.com/office/drawing/2014/main" id="{28538845-FFCC-41A2-8DB3-48EF1CBBE03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9607" y="514945"/>
            <a:ext cx="2120415" cy="1029403"/>
          </a:xfrm>
          <a:prstGeom prst="rect">
            <a:avLst/>
          </a:prstGeom>
        </p:spPr>
      </p:pic>
      <p:sp>
        <p:nvSpPr>
          <p:cNvPr id="34" name="文本框 33">
            <a:extLst>
              <a:ext uri="{FF2B5EF4-FFF2-40B4-BE49-F238E27FC236}">
                <a16:creationId xmlns:a16="http://schemas.microsoft.com/office/drawing/2014/main" id="{BA6E5BF3-8B16-4C39-9E79-97C29FEB52C4}"/>
              </a:ext>
            </a:extLst>
          </p:cNvPr>
          <p:cNvSpPr txBox="1"/>
          <p:nvPr/>
        </p:nvSpPr>
        <p:spPr>
          <a:xfrm rot="21261861">
            <a:off x="4052104" y="1530722"/>
            <a:ext cx="2981907" cy="1200329"/>
          </a:xfrm>
          <a:prstGeom prst="rect">
            <a:avLst/>
          </a:prstGeom>
          <a:noFill/>
        </p:spPr>
        <p:txBody>
          <a:bodyPr wrap="none" rtlCol="0">
            <a:spAutoFit/>
          </a:bodyPr>
          <a:lstStyle/>
          <a:p>
            <a:r>
              <a:rPr lang="en-US" altLang="zh-CN" sz="7200" b="1" dirty="0">
                <a:solidFill>
                  <a:schemeClr val="bg1"/>
                </a:solidFill>
                <a:latin typeface="方正喵呜体" panose="02010600010101010101" pitchFamily="2" charset="-122"/>
                <a:ea typeface="方正喵呜体" panose="02010600010101010101" pitchFamily="2" charset="-122"/>
              </a:rPr>
              <a:t>THANKS</a:t>
            </a:r>
            <a:endParaRPr lang="zh-CN" altLang="en-US" sz="7200" b="1" dirty="0">
              <a:solidFill>
                <a:schemeClr val="bg1"/>
              </a:solidFill>
              <a:latin typeface="方正喵呜体" panose="02010600010101010101" pitchFamily="2" charset="-122"/>
              <a:ea typeface="方正喵呜体" panose="02010600010101010101" pitchFamily="2" charset="-122"/>
            </a:endParaRPr>
          </a:p>
        </p:txBody>
      </p:sp>
      <p:pic>
        <p:nvPicPr>
          <p:cNvPr id="36" name="图片 35">
            <a:extLst>
              <a:ext uri="{FF2B5EF4-FFF2-40B4-BE49-F238E27FC236}">
                <a16:creationId xmlns:a16="http://schemas.microsoft.com/office/drawing/2014/main" id="{C6CA6550-5CAB-4D2F-8BF2-0768CEE366E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96238" y="335381"/>
            <a:ext cx="797065" cy="933315"/>
          </a:xfrm>
          <a:prstGeom prst="rect">
            <a:avLst/>
          </a:prstGeom>
        </p:spPr>
      </p:pic>
    </p:spTree>
    <p:extLst>
      <p:ext uri="{BB962C8B-B14F-4D97-AF65-F5344CB8AC3E}">
        <p14:creationId xmlns:p14="http://schemas.microsoft.com/office/powerpoint/2010/main" val="278661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黑色, 服装&#10;&#10;已生成高可信度的说明">
            <a:extLst>
              <a:ext uri="{FF2B5EF4-FFF2-40B4-BE49-F238E27FC236}">
                <a16:creationId xmlns:a16="http://schemas.microsoft.com/office/drawing/2014/main" id="{22AC648F-9C8A-4F3F-AC99-2790D8D4E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2515" y="3246716"/>
            <a:ext cx="1199083" cy="1648739"/>
          </a:xfrm>
          <a:prstGeom prst="rect">
            <a:avLst/>
          </a:prstGeom>
        </p:spPr>
      </p:pic>
      <p:pic>
        <p:nvPicPr>
          <p:cNvPr id="4" name="图片 3">
            <a:extLst>
              <a:ext uri="{FF2B5EF4-FFF2-40B4-BE49-F238E27FC236}">
                <a16:creationId xmlns:a16="http://schemas.microsoft.com/office/drawing/2014/main" id="{AC09D6B0-C3D0-4DC9-8777-029E1D94D1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345" y="3413704"/>
            <a:ext cx="1279701" cy="1465678"/>
          </a:xfrm>
          <a:prstGeom prst="rect">
            <a:avLst/>
          </a:prstGeom>
        </p:spPr>
      </p:pic>
      <p:pic>
        <p:nvPicPr>
          <p:cNvPr id="5" name="图片 4" descr="图片包含 室内&#10;&#10;已生成高可信度的说明">
            <a:extLst>
              <a:ext uri="{FF2B5EF4-FFF2-40B4-BE49-F238E27FC236}">
                <a16:creationId xmlns:a16="http://schemas.microsoft.com/office/drawing/2014/main" id="{9C29F64D-BA57-4C16-8422-AEA4BAD427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2462" y="2920771"/>
            <a:ext cx="1528763" cy="1921698"/>
          </a:xfrm>
          <a:prstGeom prst="rect">
            <a:avLst/>
          </a:prstGeom>
        </p:spPr>
      </p:pic>
      <p:pic>
        <p:nvPicPr>
          <p:cNvPr id="6" name="图片 5">
            <a:extLst>
              <a:ext uri="{FF2B5EF4-FFF2-40B4-BE49-F238E27FC236}">
                <a16:creationId xmlns:a16="http://schemas.microsoft.com/office/drawing/2014/main" id="{2DD36150-D1CA-495D-9587-3319A8DD21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41055" y="1983612"/>
            <a:ext cx="1737248" cy="2644871"/>
          </a:xfrm>
          <a:prstGeom prst="rect">
            <a:avLst/>
          </a:prstGeom>
        </p:spPr>
      </p:pic>
      <p:pic>
        <p:nvPicPr>
          <p:cNvPr id="7" name="图片 6">
            <a:extLst>
              <a:ext uri="{FF2B5EF4-FFF2-40B4-BE49-F238E27FC236}">
                <a16:creationId xmlns:a16="http://schemas.microsoft.com/office/drawing/2014/main" id="{C0BE0221-4E8B-4461-BDC2-2A2872A72C6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8" name="图片 7">
            <a:extLst>
              <a:ext uri="{FF2B5EF4-FFF2-40B4-BE49-F238E27FC236}">
                <a16:creationId xmlns:a16="http://schemas.microsoft.com/office/drawing/2014/main" id="{F745AA56-6602-4A3E-952D-04C5DA77A47D}"/>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C89368D6-F5F3-4BB8-B52A-DE75756079FF}"/>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30B3DFAD-6944-402A-BB1D-4C89E2E1D833}"/>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19077087-2527-4027-91FF-74841C014F6B}"/>
              </a:ext>
            </a:extLst>
          </p:cNvPr>
          <p:cNvPicPr>
            <a:picLocks noChangeAspect="1"/>
          </p:cNvPicPr>
          <p:nvPr/>
        </p:nvPicPr>
        <p:blipFill>
          <a:blip r:embed="rId7"/>
          <a:stretch>
            <a:fillRect/>
          </a:stretch>
        </p:blipFill>
        <p:spPr>
          <a:xfrm>
            <a:off x="6107883" y="5301502"/>
            <a:ext cx="3133172" cy="363230"/>
          </a:xfrm>
          <a:prstGeom prst="rect">
            <a:avLst/>
          </a:prstGeom>
        </p:spPr>
      </p:pic>
      <p:sp>
        <p:nvSpPr>
          <p:cNvPr id="17" name="矩形 16">
            <a:extLst>
              <a:ext uri="{FF2B5EF4-FFF2-40B4-BE49-F238E27FC236}">
                <a16:creationId xmlns:a16="http://schemas.microsoft.com/office/drawing/2014/main" id="{C292CB97-55D4-4FA5-B741-CFB33F80A939}"/>
              </a:ext>
            </a:extLst>
          </p:cNvPr>
          <p:cNvSpPr/>
          <p:nvPr/>
        </p:nvSpPr>
        <p:spPr>
          <a:xfrm>
            <a:off x="6358148" y="2140355"/>
            <a:ext cx="1620957" cy="954107"/>
          </a:xfrm>
          <a:prstGeom prst="rect">
            <a:avLst/>
          </a:prstGeom>
        </p:spPr>
        <p:txBody>
          <a:bodyPr wrap="non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创新点</a:t>
            </a:r>
            <a:endParaRPr lang="en-US" altLang="zh-CN" sz="2800" dirty="0">
              <a:solidFill>
                <a:schemeClr val="bg1"/>
              </a:solidFill>
              <a:latin typeface="方正喵呜体" panose="02010600010101010101" pitchFamily="2" charset="-122"/>
              <a:ea typeface="方正喵呜体" panose="02010600010101010101" pitchFamily="2" charset="-122"/>
            </a:endParaRPr>
          </a:p>
          <a:p>
            <a:pPr algn="ctr"/>
            <a:r>
              <a:rPr lang="zh-CN" altLang="en-US" sz="2800" dirty="0">
                <a:solidFill>
                  <a:schemeClr val="bg1"/>
                </a:solidFill>
                <a:latin typeface="方正喵呜体" panose="02010600010101010101" pitchFamily="2" charset="-122"/>
                <a:ea typeface="方正喵呜体" panose="02010600010101010101" pitchFamily="2" charset="-122"/>
              </a:rPr>
              <a:t>目标成果</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18" name="文本框 17">
            <a:extLst>
              <a:ext uri="{FF2B5EF4-FFF2-40B4-BE49-F238E27FC236}">
                <a16:creationId xmlns:a16="http://schemas.microsoft.com/office/drawing/2014/main" id="{D48D0881-A31D-487A-9C29-A865F8198936}"/>
              </a:ext>
            </a:extLst>
          </p:cNvPr>
          <p:cNvSpPr txBox="1"/>
          <p:nvPr/>
        </p:nvSpPr>
        <p:spPr>
          <a:xfrm rot="1170461">
            <a:off x="4163974" y="1135848"/>
            <a:ext cx="3366596" cy="1200329"/>
          </a:xfrm>
          <a:prstGeom prst="rect">
            <a:avLst/>
          </a:prstGeom>
          <a:noFill/>
        </p:spPr>
        <p:txBody>
          <a:bodyPr wrap="square" rtlCol="0">
            <a:spAutoFit/>
          </a:bodyPr>
          <a:lstStyle/>
          <a:p>
            <a:r>
              <a:rPr lang="en-US" altLang="zh-CN" sz="7200" dirty="0">
                <a:solidFill>
                  <a:srgbClr val="50A0BA"/>
                </a:solidFill>
                <a:latin typeface="Hobo Std" panose="020B0803040709020204" pitchFamily="34" charset="0"/>
              </a:rPr>
              <a:t>Q &amp; A</a:t>
            </a:r>
            <a:endParaRPr lang="zh-CN" altLang="en-US" sz="7200" dirty="0">
              <a:solidFill>
                <a:srgbClr val="50A0BA"/>
              </a:solidFill>
              <a:latin typeface="Hobo Std" panose="020B0803040709020204" pitchFamily="34" charset="0"/>
            </a:endParaRPr>
          </a:p>
        </p:txBody>
      </p:sp>
    </p:spTree>
    <p:extLst>
      <p:ext uri="{BB962C8B-B14F-4D97-AF65-F5344CB8AC3E}">
        <p14:creationId xmlns:p14="http://schemas.microsoft.com/office/powerpoint/2010/main" val="211500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027" y="3600413"/>
            <a:ext cx="950676" cy="1307180"/>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9919" y="3748059"/>
            <a:ext cx="987772" cy="1131323"/>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64090" y="2212637"/>
            <a:ext cx="2059338" cy="2588646"/>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3904691" y="862583"/>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5627752" y="1858125"/>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6509340" y="459366"/>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 name="组合 1">
            <a:extLst>
              <a:ext uri="{FF2B5EF4-FFF2-40B4-BE49-F238E27FC236}">
                <a16:creationId xmlns:a16="http://schemas.microsoft.com/office/drawing/2014/main" id="{BA92A42F-8577-436A-BA50-F85616DF249F}"/>
              </a:ext>
            </a:extLst>
          </p:cNvPr>
          <p:cNvGrpSpPr/>
          <p:nvPr/>
        </p:nvGrpSpPr>
        <p:grpSpPr>
          <a:xfrm>
            <a:off x="1682755" y="562691"/>
            <a:ext cx="1446418" cy="1514859"/>
            <a:chOff x="1682755" y="862583"/>
            <a:chExt cx="1446418" cy="1214967"/>
          </a:xfrm>
        </p:grpSpPr>
        <p:pic>
          <p:nvPicPr>
            <p:cNvPr id="22" name="图片 21">
              <a:extLst>
                <a:ext uri="{FF2B5EF4-FFF2-40B4-BE49-F238E27FC236}">
                  <a16:creationId xmlns:a16="http://schemas.microsoft.com/office/drawing/2014/main" id="{AAA1164C-E8B7-4FDE-A3E5-B0E1B0E6716F}"/>
                </a:ext>
              </a:extLst>
            </p:cNvPr>
            <p:cNvPicPr>
              <a:picLocks noChangeAspect="1"/>
            </p:cNvPicPr>
            <p:nvPr/>
          </p:nvPicPr>
          <p:blipFill>
            <a:blip r:embed="rId15">
              <a:duotone>
                <a:schemeClr val="accent5">
                  <a:shade val="45000"/>
                  <a:satMod val="135000"/>
                </a:schemeClr>
                <a:prstClr val="white"/>
              </a:duotone>
              <a:lum bright="-20000"/>
            </a:blip>
            <a:stretch>
              <a:fillRect/>
            </a:stretch>
          </p:blipFill>
          <p:spPr>
            <a:xfrm>
              <a:off x="1682755" y="862583"/>
              <a:ext cx="1405688" cy="1214967"/>
            </a:xfrm>
            <a:prstGeom prst="rect">
              <a:avLst/>
            </a:prstGeom>
          </p:spPr>
        </p:pic>
        <p:sp>
          <p:nvSpPr>
            <p:cNvPr id="23" name="矩形 22">
              <a:extLst>
                <a:ext uri="{FF2B5EF4-FFF2-40B4-BE49-F238E27FC236}">
                  <a16:creationId xmlns:a16="http://schemas.microsoft.com/office/drawing/2014/main" id="{9E2FD4F0-3B16-411F-B645-6F3F464E121F}"/>
                </a:ext>
              </a:extLst>
            </p:cNvPr>
            <p:cNvSpPr/>
            <p:nvPr/>
          </p:nvSpPr>
          <p:spPr>
            <a:xfrm>
              <a:off x="1884522" y="928428"/>
              <a:ext cx="1244651"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项目介绍</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grpSp>
      <p:pic>
        <p:nvPicPr>
          <p:cNvPr id="24" name="图片 23">
            <a:extLst>
              <a:ext uri="{FF2B5EF4-FFF2-40B4-BE49-F238E27FC236}">
                <a16:creationId xmlns:a16="http://schemas.microsoft.com/office/drawing/2014/main" id="{BF8D914B-46B1-44DE-A768-D20938037ECC}"/>
              </a:ext>
            </a:extLst>
          </p:cNvPr>
          <p:cNvPicPr>
            <a:picLocks noChangeAspect="1"/>
          </p:cNvPicPr>
          <p:nvPr/>
        </p:nvPicPr>
        <p:blipFill>
          <a:blip r:embed="rId7"/>
          <a:stretch>
            <a:fillRect/>
          </a:stretch>
        </p:blipFill>
        <p:spPr>
          <a:xfrm>
            <a:off x="3890253" y="838858"/>
            <a:ext cx="1589878" cy="1566100"/>
          </a:xfrm>
          <a:prstGeom prst="rect">
            <a:avLst/>
          </a:prstGeom>
        </p:spPr>
      </p:pic>
      <p:pic>
        <p:nvPicPr>
          <p:cNvPr id="29" name="图片 28">
            <a:extLst>
              <a:ext uri="{FF2B5EF4-FFF2-40B4-BE49-F238E27FC236}">
                <a16:creationId xmlns:a16="http://schemas.microsoft.com/office/drawing/2014/main" id="{23A64D36-8349-4790-8221-8B7AC357A5C5}"/>
              </a:ext>
            </a:extLst>
          </p:cNvPr>
          <p:cNvPicPr>
            <a:picLocks noChangeAspect="1"/>
          </p:cNvPicPr>
          <p:nvPr/>
        </p:nvPicPr>
        <p:blipFill>
          <a:blip r:embed="rId8"/>
          <a:stretch>
            <a:fillRect/>
          </a:stretch>
        </p:blipFill>
        <p:spPr>
          <a:xfrm>
            <a:off x="8290256" y="1527181"/>
            <a:ext cx="1557884" cy="1587425"/>
          </a:xfrm>
          <a:prstGeom prst="rect">
            <a:avLst/>
          </a:prstGeom>
        </p:spPr>
      </p:pic>
      <p:pic>
        <p:nvPicPr>
          <p:cNvPr id="30" name="图片 29">
            <a:extLst>
              <a:ext uri="{FF2B5EF4-FFF2-40B4-BE49-F238E27FC236}">
                <a16:creationId xmlns:a16="http://schemas.microsoft.com/office/drawing/2014/main" id="{7F642C5C-45C4-426F-97C7-22168BFA903F}"/>
              </a:ext>
            </a:extLst>
          </p:cNvPr>
          <p:cNvPicPr>
            <a:picLocks noChangeAspect="1"/>
          </p:cNvPicPr>
          <p:nvPr/>
        </p:nvPicPr>
        <p:blipFill>
          <a:blip r:embed="rId9"/>
          <a:stretch>
            <a:fillRect/>
          </a:stretch>
        </p:blipFill>
        <p:spPr>
          <a:xfrm>
            <a:off x="5613314" y="1834400"/>
            <a:ext cx="1023188" cy="947100"/>
          </a:xfrm>
          <a:prstGeom prst="rect">
            <a:avLst/>
          </a:prstGeom>
        </p:spPr>
      </p:pic>
      <p:pic>
        <p:nvPicPr>
          <p:cNvPr id="31" name="图片 30">
            <a:extLst>
              <a:ext uri="{FF2B5EF4-FFF2-40B4-BE49-F238E27FC236}">
                <a16:creationId xmlns:a16="http://schemas.microsoft.com/office/drawing/2014/main" id="{AC31E139-C64A-41AE-A904-DED717D0B894}"/>
              </a:ext>
            </a:extLst>
          </p:cNvPr>
          <p:cNvPicPr>
            <a:picLocks noChangeAspect="1"/>
          </p:cNvPicPr>
          <p:nvPr/>
        </p:nvPicPr>
        <p:blipFill>
          <a:blip r:embed="rId10"/>
          <a:stretch>
            <a:fillRect/>
          </a:stretch>
        </p:blipFill>
        <p:spPr>
          <a:xfrm>
            <a:off x="10493071" y="2062787"/>
            <a:ext cx="860625" cy="813167"/>
          </a:xfrm>
          <a:prstGeom prst="rect">
            <a:avLst/>
          </a:prstGeom>
        </p:spPr>
      </p:pic>
      <p:pic>
        <p:nvPicPr>
          <p:cNvPr id="32" name="图片 31">
            <a:extLst>
              <a:ext uri="{FF2B5EF4-FFF2-40B4-BE49-F238E27FC236}">
                <a16:creationId xmlns:a16="http://schemas.microsoft.com/office/drawing/2014/main" id="{44804EB7-AF6F-4765-BDB7-AA1785F5AFBF}"/>
              </a:ext>
            </a:extLst>
          </p:cNvPr>
          <p:cNvPicPr>
            <a:picLocks noChangeAspect="1"/>
          </p:cNvPicPr>
          <p:nvPr/>
        </p:nvPicPr>
        <p:blipFill>
          <a:blip r:embed="rId11"/>
          <a:stretch>
            <a:fillRect/>
          </a:stretch>
        </p:blipFill>
        <p:spPr>
          <a:xfrm>
            <a:off x="6494902" y="435641"/>
            <a:ext cx="1357875" cy="1186267"/>
          </a:xfrm>
          <a:prstGeom prst="rect">
            <a:avLst/>
          </a:prstGeom>
        </p:spPr>
      </p:pic>
      <p:pic>
        <p:nvPicPr>
          <p:cNvPr id="33" name="图片 32">
            <a:extLst>
              <a:ext uri="{FF2B5EF4-FFF2-40B4-BE49-F238E27FC236}">
                <a16:creationId xmlns:a16="http://schemas.microsoft.com/office/drawing/2014/main" id="{88289A6B-362E-413A-8FD8-E4034C869825}"/>
              </a:ext>
            </a:extLst>
          </p:cNvPr>
          <p:cNvPicPr>
            <a:picLocks noChangeAspect="1"/>
          </p:cNvPicPr>
          <p:nvPr/>
        </p:nvPicPr>
        <p:blipFill>
          <a:blip r:embed="rId9"/>
          <a:stretch>
            <a:fillRect/>
          </a:stretch>
        </p:blipFill>
        <p:spPr>
          <a:xfrm>
            <a:off x="10330508" y="3600413"/>
            <a:ext cx="1023188" cy="947100"/>
          </a:xfrm>
          <a:prstGeom prst="rect">
            <a:avLst/>
          </a:prstGeom>
        </p:spPr>
      </p:pic>
      <p:pic>
        <p:nvPicPr>
          <p:cNvPr id="34" name="图片 33">
            <a:extLst>
              <a:ext uri="{FF2B5EF4-FFF2-40B4-BE49-F238E27FC236}">
                <a16:creationId xmlns:a16="http://schemas.microsoft.com/office/drawing/2014/main" id="{F6806489-3ED4-4B77-B38C-34B3F36731F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48140" y="227604"/>
            <a:ext cx="2120415" cy="1029403"/>
          </a:xfrm>
          <a:prstGeom prst="rect">
            <a:avLst/>
          </a:prstGeom>
        </p:spPr>
      </p:pic>
    </p:spTree>
    <p:extLst>
      <p:ext uri="{BB962C8B-B14F-4D97-AF65-F5344CB8AC3E}">
        <p14:creationId xmlns:p14="http://schemas.microsoft.com/office/powerpoint/2010/main" val="2933166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16CDA52-C8C5-44A7-B58D-2E46F0FC047D}"/>
              </a:ext>
            </a:extLst>
          </p:cNvPr>
          <p:cNvGrpSpPr/>
          <p:nvPr/>
        </p:nvGrpSpPr>
        <p:grpSpPr>
          <a:xfrm>
            <a:off x="9252875" y="2212067"/>
            <a:ext cx="2169666" cy="2391876"/>
            <a:chOff x="1486698" y="2794418"/>
            <a:chExt cx="1671282" cy="1351542"/>
          </a:xfrm>
        </p:grpSpPr>
        <p:pic>
          <p:nvPicPr>
            <p:cNvPr id="9" name="图片 8">
              <a:extLst>
                <a:ext uri="{FF2B5EF4-FFF2-40B4-BE49-F238E27FC236}">
                  <a16:creationId xmlns:a16="http://schemas.microsoft.com/office/drawing/2014/main" id="{3EB8B04B-C2EB-48F7-8B34-D829CA3CEE90}"/>
                </a:ext>
              </a:extLst>
            </p:cNvPr>
            <p:cNvPicPr>
              <a:picLocks noChangeAspect="1"/>
            </p:cNvPicPr>
            <p:nvPr/>
          </p:nvPicPr>
          <p:blipFill>
            <a:blip r:embed="rId3">
              <a:duotone>
                <a:prstClr val="black"/>
                <a:schemeClr val="accent5">
                  <a:tint val="45000"/>
                  <a:satMod val="400000"/>
                </a:schemeClr>
              </a:duotone>
              <a:lum bright="20000"/>
            </a:blip>
            <a:stretch>
              <a:fillRect/>
            </a:stretch>
          </p:blipFill>
          <p:spPr>
            <a:xfrm>
              <a:off x="1486698" y="2794418"/>
              <a:ext cx="1671282" cy="1351542"/>
            </a:xfrm>
            <a:prstGeom prst="rect">
              <a:avLst/>
            </a:prstGeom>
          </p:spPr>
        </p:pic>
        <p:sp>
          <p:nvSpPr>
            <p:cNvPr id="15" name="矩形 14">
              <a:extLst>
                <a:ext uri="{FF2B5EF4-FFF2-40B4-BE49-F238E27FC236}">
                  <a16:creationId xmlns:a16="http://schemas.microsoft.com/office/drawing/2014/main" id="{286E5087-163B-49A5-8CFC-AD0163819458}"/>
                </a:ext>
              </a:extLst>
            </p:cNvPr>
            <p:cNvSpPr/>
            <p:nvPr/>
          </p:nvSpPr>
          <p:spPr>
            <a:xfrm>
              <a:off x="1597045" y="2939400"/>
              <a:ext cx="1454088" cy="834772"/>
            </a:xfrm>
            <a:prstGeom prst="rect">
              <a:avLst/>
            </a:prstGeom>
          </p:spPr>
          <p:txBody>
            <a:bodyPr wrap="square">
              <a:spAutoFit/>
            </a:bodyPr>
            <a:lstStyle/>
            <a:p>
              <a:pPr algn="ctr"/>
              <a:r>
                <a:rPr lang="en-US" altLang="zh-CN" dirty="0">
                  <a:latin typeface="Consolas" panose="020B0609020204030204" pitchFamily="49" charset="0"/>
                  <a:ea typeface="方正卡通简体" panose="03000509000000000000" pitchFamily="65" charset="-122"/>
                </a:rPr>
                <a:t>VR</a:t>
              </a:r>
              <a:r>
                <a:rPr lang="zh-CN" altLang="en-US" dirty="0">
                  <a:latin typeface="方正卡通简体" panose="03000509000000000000" pitchFamily="65" charset="-122"/>
                  <a:ea typeface="方正卡通简体" panose="03000509000000000000" pitchFamily="65" charset="-122"/>
                </a:rPr>
                <a:t>交互</a:t>
              </a:r>
              <a:endParaRPr lang="en-US" altLang="zh-CN" dirty="0">
                <a:latin typeface="方正卡通简体" panose="03000509000000000000" pitchFamily="65" charset="-122"/>
                <a:ea typeface="方正卡通简体" panose="03000509000000000000" pitchFamily="65" charset="-122"/>
              </a:endParaRPr>
            </a:p>
            <a:p>
              <a:pPr marL="285750" indent="-285750">
                <a:buFontTx/>
                <a:buChar char="-"/>
              </a:pPr>
              <a:r>
                <a:rPr lang="zh-CN" altLang="en-US" dirty="0">
                  <a:latin typeface="方正卡通简体" panose="03000509000000000000" pitchFamily="65" charset="-122"/>
                  <a:ea typeface="方正卡通简体" panose="03000509000000000000" pitchFamily="65" charset="-122"/>
                </a:rPr>
                <a:t>更直观的方式来编辑折痕</a:t>
              </a:r>
              <a:r>
                <a:rPr lang="en-US" altLang="zh-CN" dirty="0">
                  <a:latin typeface="Consolas" panose="020B0609020204030204" pitchFamily="49" charset="0"/>
                  <a:ea typeface="方正卡通简体" panose="03000509000000000000" pitchFamily="65" charset="-122"/>
                </a:rPr>
                <a:t>Pattern</a:t>
              </a:r>
            </a:p>
            <a:p>
              <a:pPr marL="285750" indent="-285750">
                <a:buFontTx/>
                <a:buChar char="-"/>
              </a:pPr>
              <a:r>
                <a:rPr lang="zh-CN" altLang="en-US" dirty="0">
                  <a:latin typeface="方正卡通简体" panose="03000509000000000000" pitchFamily="65" charset="-122"/>
                  <a:ea typeface="方正卡通简体" panose="03000509000000000000" pitchFamily="65" charset="-122"/>
                </a:rPr>
                <a:t>强化几何约束</a:t>
              </a:r>
              <a:endParaRPr lang="zh-CN" altLang="en-US" dirty="0">
                <a:solidFill>
                  <a:schemeClr val="bg1"/>
                </a:solidFill>
                <a:latin typeface="方正卡通简体" panose="03000509000000000000" pitchFamily="65" charset="-122"/>
                <a:ea typeface="方正卡通简体" panose="03000509000000000000" pitchFamily="65" charset="-122"/>
              </a:endParaRPr>
            </a:p>
          </p:txBody>
        </p:sp>
      </p:grpSp>
      <p:pic>
        <p:nvPicPr>
          <p:cNvPr id="3" name="图片 2">
            <a:extLst>
              <a:ext uri="{FF2B5EF4-FFF2-40B4-BE49-F238E27FC236}">
                <a16:creationId xmlns:a16="http://schemas.microsoft.com/office/drawing/2014/main" id="{F049332C-47E7-47B4-A837-F06672E8B0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66944" y="1402749"/>
            <a:ext cx="714762" cy="873598"/>
          </a:xfrm>
          <a:prstGeom prst="rect">
            <a:avLst/>
          </a:prstGeom>
        </p:spPr>
      </p:pic>
      <p:pic>
        <p:nvPicPr>
          <p:cNvPr id="17" name="图片 16">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8" name="图片 17">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9" name="图片 18">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20" name="图片 19">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21" name="图片 20">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9" name="组合 28">
            <a:extLst>
              <a:ext uri="{FF2B5EF4-FFF2-40B4-BE49-F238E27FC236}">
                <a16:creationId xmlns:a16="http://schemas.microsoft.com/office/drawing/2014/main" id="{BF7DD974-91FB-425B-A7E6-67FAD556BE03}"/>
              </a:ext>
            </a:extLst>
          </p:cNvPr>
          <p:cNvGrpSpPr/>
          <p:nvPr/>
        </p:nvGrpSpPr>
        <p:grpSpPr>
          <a:xfrm>
            <a:off x="286699" y="349853"/>
            <a:ext cx="1928600" cy="940900"/>
            <a:chOff x="286699" y="349853"/>
            <a:chExt cx="1928600" cy="940900"/>
          </a:xfrm>
        </p:grpSpPr>
        <p:pic>
          <p:nvPicPr>
            <p:cNvPr id="30" name="图片 29">
              <a:extLst>
                <a:ext uri="{FF2B5EF4-FFF2-40B4-BE49-F238E27FC236}">
                  <a16:creationId xmlns:a16="http://schemas.microsoft.com/office/drawing/2014/main" id="{284F9A1E-269B-4E14-B1AD-0B2DBDD9A52F}"/>
                </a:ext>
              </a:extLst>
            </p:cNvPr>
            <p:cNvPicPr>
              <a:picLocks noChangeAspect="1"/>
            </p:cNvPicPr>
            <p:nvPr userDrawn="1"/>
          </p:nvPicPr>
          <p:blipFill>
            <a:blip r:embed="rId11">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31" name="矩形 30">
              <a:extLst>
                <a:ext uri="{FF2B5EF4-FFF2-40B4-BE49-F238E27FC236}">
                  <a16:creationId xmlns:a16="http://schemas.microsoft.com/office/drawing/2014/main" id="{1BBDD0BE-B65A-4491-8F61-96454ECF2271}"/>
                </a:ext>
              </a:extLst>
            </p:cNvPr>
            <p:cNvSpPr/>
            <p:nvPr userDrawn="1"/>
          </p:nvSpPr>
          <p:spPr>
            <a:xfrm>
              <a:off x="350752"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项目介绍</a:t>
              </a:r>
            </a:p>
          </p:txBody>
        </p:sp>
      </p:grpSp>
      <p:pic>
        <p:nvPicPr>
          <p:cNvPr id="2" name="图片 1">
            <a:extLst>
              <a:ext uri="{FF2B5EF4-FFF2-40B4-BE49-F238E27FC236}">
                <a16:creationId xmlns:a16="http://schemas.microsoft.com/office/drawing/2014/main" id="{267A51EA-DFDD-490C-861D-FB554066A04C}"/>
              </a:ext>
            </a:extLst>
          </p:cNvPr>
          <p:cNvPicPr>
            <a:picLocks noChangeAspect="1"/>
          </p:cNvPicPr>
          <p:nvPr/>
        </p:nvPicPr>
        <p:blipFill>
          <a:blip r:embed="rId12"/>
          <a:stretch>
            <a:fillRect/>
          </a:stretch>
        </p:blipFill>
        <p:spPr>
          <a:xfrm>
            <a:off x="3244207" y="1554638"/>
            <a:ext cx="2161093" cy="2174880"/>
          </a:xfrm>
          <a:prstGeom prst="rect">
            <a:avLst/>
          </a:prstGeom>
          <a:ln>
            <a:solidFill>
              <a:schemeClr val="tx1"/>
            </a:solidFill>
          </a:ln>
        </p:spPr>
      </p:pic>
      <p:pic>
        <p:nvPicPr>
          <p:cNvPr id="10" name="图片 9">
            <a:extLst>
              <a:ext uri="{FF2B5EF4-FFF2-40B4-BE49-F238E27FC236}">
                <a16:creationId xmlns:a16="http://schemas.microsoft.com/office/drawing/2014/main" id="{FE66D552-67BA-4175-9CE8-6997EA98CEF7}"/>
              </a:ext>
            </a:extLst>
          </p:cNvPr>
          <p:cNvPicPr>
            <a:picLocks noChangeAspect="1"/>
          </p:cNvPicPr>
          <p:nvPr/>
        </p:nvPicPr>
        <p:blipFill>
          <a:blip r:embed="rId13"/>
          <a:stretch>
            <a:fillRect/>
          </a:stretch>
        </p:blipFill>
        <p:spPr>
          <a:xfrm>
            <a:off x="6638929" y="1554638"/>
            <a:ext cx="2345461" cy="2174881"/>
          </a:xfrm>
          <a:prstGeom prst="rect">
            <a:avLst/>
          </a:prstGeom>
          <a:ln>
            <a:solidFill>
              <a:srgbClr val="004188"/>
            </a:solidFill>
          </a:ln>
        </p:spPr>
      </p:pic>
      <p:sp>
        <p:nvSpPr>
          <p:cNvPr id="13" name="箭头: 左右 12">
            <a:extLst>
              <a:ext uri="{FF2B5EF4-FFF2-40B4-BE49-F238E27FC236}">
                <a16:creationId xmlns:a16="http://schemas.microsoft.com/office/drawing/2014/main" id="{CDFCE190-7276-456E-BECC-67101B3D9CF7}"/>
              </a:ext>
            </a:extLst>
          </p:cNvPr>
          <p:cNvSpPr/>
          <p:nvPr/>
        </p:nvSpPr>
        <p:spPr>
          <a:xfrm>
            <a:off x="5604749" y="2597484"/>
            <a:ext cx="831287" cy="340132"/>
          </a:xfrm>
          <a:prstGeom prst="leftRightArrow">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B7B77414-930F-4D04-9BA9-8F6FAAD1342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436612" y="1664169"/>
            <a:ext cx="797065" cy="933315"/>
          </a:xfrm>
          <a:prstGeom prst="rect">
            <a:avLst/>
          </a:prstGeom>
        </p:spPr>
      </p:pic>
      <p:grpSp>
        <p:nvGrpSpPr>
          <p:cNvPr id="33" name="组合 32">
            <a:extLst>
              <a:ext uri="{FF2B5EF4-FFF2-40B4-BE49-F238E27FC236}">
                <a16:creationId xmlns:a16="http://schemas.microsoft.com/office/drawing/2014/main" id="{B56BBBC4-F940-4A42-A71F-9C8D025F6BF6}"/>
              </a:ext>
            </a:extLst>
          </p:cNvPr>
          <p:cNvGrpSpPr/>
          <p:nvPr/>
        </p:nvGrpSpPr>
        <p:grpSpPr>
          <a:xfrm>
            <a:off x="756759" y="2527438"/>
            <a:ext cx="1954556" cy="2230080"/>
            <a:chOff x="9081250" y="2767224"/>
            <a:chExt cx="1439718" cy="1467522"/>
          </a:xfrm>
        </p:grpSpPr>
        <p:pic>
          <p:nvPicPr>
            <p:cNvPr id="34" name="图片 33">
              <a:extLst>
                <a:ext uri="{FF2B5EF4-FFF2-40B4-BE49-F238E27FC236}">
                  <a16:creationId xmlns:a16="http://schemas.microsoft.com/office/drawing/2014/main" id="{ECECEE99-439D-4B07-97A5-D9334DBCA29B}"/>
                </a:ext>
              </a:extLst>
            </p:cNvPr>
            <p:cNvPicPr>
              <a:picLocks noChangeAspect="1"/>
            </p:cNvPicPr>
            <p:nvPr/>
          </p:nvPicPr>
          <p:blipFill>
            <a:blip r:embed="rId15">
              <a:duotone>
                <a:prstClr val="black"/>
                <a:schemeClr val="accent5">
                  <a:tint val="45000"/>
                  <a:satMod val="400000"/>
                </a:schemeClr>
              </a:duotone>
              <a:lum bright="20000" contrast="-40000"/>
            </a:blip>
            <a:stretch>
              <a:fillRect/>
            </a:stretch>
          </p:blipFill>
          <p:spPr>
            <a:xfrm>
              <a:off x="9081250" y="2767224"/>
              <a:ext cx="1439718" cy="1467522"/>
            </a:xfrm>
            <a:prstGeom prst="rect">
              <a:avLst/>
            </a:prstGeom>
          </p:spPr>
        </p:pic>
        <p:sp>
          <p:nvSpPr>
            <p:cNvPr id="35" name="矩形 34">
              <a:extLst>
                <a:ext uri="{FF2B5EF4-FFF2-40B4-BE49-F238E27FC236}">
                  <a16:creationId xmlns:a16="http://schemas.microsoft.com/office/drawing/2014/main" id="{098CD0E6-9C68-4EBE-893D-FFC859981137}"/>
                </a:ext>
              </a:extLst>
            </p:cNvPr>
            <p:cNvSpPr/>
            <p:nvPr/>
          </p:nvSpPr>
          <p:spPr>
            <a:xfrm>
              <a:off x="9141606" y="2942557"/>
              <a:ext cx="1379362" cy="789886"/>
            </a:xfrm>
            <a:prstGeom prst="rect">
              <a:avLst/>
            </a:prstGeom>
          </p:spPr>
          <p:txBody>
            <a:bodyPr wrap="square">
              <a:spAutoFit/>
            </a:bodyPr>
            <a:lstStyle/>
            <a:p>
              <a:r>
                <a:rPr lang="zh-CN" altLang="en-US" dirty="0">
                  <a:latin typeface="Consolas" panose="020B0609020204030204" pitchFamily="49" charset="0"/>
                  <a:ea typeface="方正卡通简体" panose="03000509000000000000" pitchFamily="65" charset="-122"/>
                </a:rPr>
                <a:t>纸张的物理建模</a:t>
              </a:r>
              <a:endParaRPr lang="en-US" altLang="zh-CN" dirty="0">
                <a:latin typeface="Consolas" panose="020B0609020204030204" pitchFamily="49" charset="0"/>
                <a:ea typeface="方正卡通简体" panose="03000509000000000000" pitchFamily="65" charset="-122"/>
              </a:endParaRPr>
            </a:p>
            <a:p>
              <a:pPr marL="285750" indent="-285750">
                <a:buFontTx/>
                <a:buChar char="-"/>
              </a:pPr>
              <a:r>
                <a:rPr lang="zh-CN" altLang="en-US" dirty="0">
                  <a:latin typeface="Consolas" panose="020B0609020204030204" pitchFamily="49" charset="0"/>
                  <a:ea typeface="方正卡通简体" panose="03000509000000000000" pitchFamily="65" charset="-122"/>
                </a:rPr>
                <a:t>材质</a:t>
              </a:r>
              <a:endParaRPr lang="en-US" altLang="zh-CN" dirty="0">
                <a:latin typeface="Consolas" panose="020B0609020204030204" pitchFamily="49" charset="0"/>
                <a:ea typeface="方正卡通简体" panose="03000509000000000000" pitchFamily="65" charset="-122"/>
              </a:endParaRPr>
            </a:p>
            <a:p>
              <a:pPr marL="285750" indent="-285750">
                <a:buFontTx/>
                <a:buChar char="-"/>
              </a:pPr>
              <a:r>
                <a:rPr lang="zh-CN" altLang="en-US" dirty="0">
                  <a:latin typeface="Consolas" panose="020B0609020204030204" pitchFamily="49" charset="0"/>
                  <a:ea typeface="方正卡通简体" panose="03000509000000000000" pitchFamily="65" charset="-122"/>
                </a:rPr>
                <a:t>折痕</a:t>
              </a:r>
              <a:endParaRPr lang="en-US" altLang="zh-CN" dirty="0">
                <a:latin typeface="Consolas" panose="020B0609020204030204" pitchFamily="49" charset="0"/>
                <a:ea typeface="方正卡通简体" panose="03000509000000000000" pitchFamily="65" charset="-122"/>
              </a:endParaRPr>
            </a:p>
            <a:p>
              <a:pPr marL="285750" indent="-285750">
                <a:buFontTx/>
                <a:buChar char="-"/>
              </a:pPr>
              <a:r>
                <a:rPr lang="zh-CN" altLang="en-US" dirty="0">
                  <a:latin typeface="Consolas" panose="020B0609020204030204" pitchFamily="49" charset="0"/>
                  <a:ea typeface="方正卡通简体" panose="03000509000000000000" pitchFamily="65" charset="-122"/>
                </a:rPr>
                <a:t>折痕端点</a:t>
              </a:r>
            </a:p>
          </p:txBody>
        </p:sp>
      </p:grpSp>
    </p:spTree>
    <p:extLst>
      <p:ext uri="{BB962C8B-B14F-4D97-AF65-F5344CB8AC3E}">
        <p14:creationId xmlns:p14="http://schemas.microsoft.com/office/powerpoint/2010/main" val="335003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室内&#10;&#10;已生成高可信度的说明">
            <a:extLst>
              <a:ext uri="{FF2B5EF4-FFF2-40B4-BE49-F238E27FC236}">
                <a16:creationId xmlns:a16="http://schemas.microsoft.com/office/drawing/2014/main" id="{9411EA58-14E0-42B4-AD79-4E10B9AD33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11138" y="1840787"/>
            <a:ext cx="2059338" cy="2588646"/>
          </a:xfrm>
          <a:prstGeom prst="rect">
            <a:avLst/>
          </a:prstGeom>
        </p:spPr>
      </p:pic>
      <p:grpSp>
        <p:nvGrpSpPr>
          <p:cNvPr id="3" name="组合 2">
            <a:extLst>
              <a:ext uri="{FF2B5EF4-FFF2-40B4-BE49-F238E27FC236}">
                <a16:creationId xmlns:a16="http://schemas.microsoft.com/office/drawing/2014/main" id="{1F36B379-B8A9-40BB-B8FE-38055BB1A8B3}"/>
              </a:ext>
            </a:extLst>
          </p:cNvPr>
          <p:cNvGrpSpPr/>
          <p:nvPr/>
        </p:nvGrpSpPr>
        <p:grpSpPr>
          <a:xfrm>
            <a:off x="3187500" y="923507"/>
            <a:ext cx="1762765" cy="1796192"/>
            <a:chOff x="3187500" y="870568"/>
            <a:chExt cx="1762765" cy="1796192"/>
          </a:xfrm>
        </p:grpSpPr>
        <p:pic>
          <p:nvPicPr>
            <p:cNvPr id="7" name="图片 6">
              <a:extLst>
                <a:ext uri="{FF2B5EF4-FFF2-40B4-BE49-F238E27FC236}">
                  <a16:creationId xmlns:a16="http://schemas.microsoft.com/office/drawing/2014/main" id="{515596BC-DCFD-4D0A-B2C6-8707A28BFFC1}"/>
                </a:ext>
              </a:extLst>
            </p:cNvPr>
            <p:cNvPicPr>
              <a:picLocks noChangeAspect="1"/>
            </p:cNvPicPr>
            <p:nvPr/>
          </p:nvPicPr>
          <p:blipFill>
            <a:blip r:embed="rId4"/>
            <a:stretch>
              <a:fillRect/>
            </a:stretch>
          </p:blipFill>
          <p:spPr>
            <a:xfrm>
              <a:off x="3187500" y="870568"/>
              <a:ext cx="1762765" cy="1796192"/>
            </a:xfrm>
            <a:prstGeom prst="rect">
              <a:avLst/>
            </a:prstGeom>
          </p:spPr>
        </p:pic>
        <p:sp>
          <p:nvSpPr>
            <p:cNvPr id="11" name="矩形 10">
              <a:extLst>
                <a:ext uri="{FF2B5EF4-FFF2-40B4-BE49-F238E27FC236}">
                  <a16:creationId xmlns:a16="http://schemas.microsoft.com/office/drawing/2014/main" id="{C30538E2-D895-4BD4-8B12-E104CBA094CD}"/>
                </a:ext>
              </a:extLst>
            </p:cNvPr>
            <p:cNvSpPr/>
            <p:nvPr/>
          </p:nvSpPr>
          <p:spPr>
            <a:xfrm>
              <a:off x="3429889" y="1310170"/>
              <a:ext cx="1361640" cy="954107"/>
            </a:xfrm>
            <a:prstGeom prst="rect">
              <a:avLst/>
            </a:prstGeom>
          </p:spPr>
          <p:txBody>
            <a:bodyPr wrap="squar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几何</a:t>
              </a:r>
              <a:endParaRPr lang="en-US" altLang="zh-CN" sz="2800" dirty="0">
                <a:solidFill>
                  <a:schemeClr val="bg1"/>
                </a:solidFill>
                <a:latin typeface="方正喵呜体" panose="02010600010101010101" pitchFamily="2" charset="-122"/>
                <a:ea typeface="方正喵呜体" panose="02010600010101010101" pitchFamily="2" charset="-122"/>
              </a:endParaRPr>
            </a:p>
            <a:p>
              <a:pPr algn="ctr"/>
              <a:r>
                <a:rPr lang="zh-CN" altLang="en-US" sz="2800" dirty="0">
                  <a:solidFill>
                    <a:schemeClr val="bg1"/>
                  </a:solidFill>
                  <a:latin typeface="方正喵呜体" panose="02010600010101010101" pitchFamily="2" charset="-122"/>
                  <a:ea typeface="方正喵呜体" panose="02010600010101010101" pitchFamily="2" charset="-122"/>
                </a:rPr>
                <a:t>约束</a:t>
              </a:r>
            </a:p>
          </p:txBody>
        </p:sp>
      </p:grpSp>
      <p:grpSp>
        <p:nvGrpSpPr>
          <p:cNvPr id="31" name="组合 30">
            <a:extLst>
              <a:ext uri="{FF2B5EF4-FFF2-40B4-BE49-F238E27FC236}">
                <a16:creationId xmlns:a16="http://schemas.microsoft.com/office/drawing/2014/main" id="{E908A5EE-8A0A-4183-AF83-B82E10FA8CFE}"/>
              </a:ext>
            </a:extLst>
          </p:cNvPr>
          <p:cNvGrpSpPr/>
          <p:nvPr/>
        </p:nvGrpSpPr>
        <p:grpSpPr>
          <a:xfrm>
            <a:off x="3051765" y="2999551"/>
            <a:ext cx="1434774" cy="1186267"/>
            <a:chOff x="3051765" y="2999551"/>
            <a:chExt cx="1434774" cy="1186267"/>
          </a:xfrm>
        </p:grpSpPr>
        <p:pic>
          <p:nvPicPr>
            <p:cNvPr id="8" name="图片 7">
              <a:extLst>
                <a:ext uri="{FF2B5EF4-FFF2-40B4-BE49-F238E27FC236}">
                  <a16:creationId xmlns:a16="http://schemas.microsoft.com/office/drawing/2014/main" id="{B5343957-052B-4FB7-AC95-EE5F35511E96}"/>
                </a:ext>
              </a:extLst>
            </p:cNvPr>
            <p:cNvPicPr>
              <a:picLocks noChangeAspect="1"/>
            </p:cNvPicPr>
            <p:nvPr/>
          </p:nvPicPr>
          <p:blipFill>
            <a:blip r:embed="rId5"/>
            <a:stretch>
              <a:fillRect/>
            </a:stretch>
          </p:blipFill>
          <p:spPr>
            <a:xfrm>
              <a:off x="3051765" y="2999551"/>
              <a:ext cx="1357875" cy="1186267"/>
            </a:xfrm>
            <a:prstGeom prst="rect">
              <a:avLst/>
            </a:prstGeom>
          </p:spPr>
        </p:pic>
        <p:sp>
          <p:nvSpPr>
            <p:cNvPr id="12" name="矩形 11">
              <a:extLst>
                <a:ext uri="{FF2B5EF4-FFF2-40B4-BE49-F238E27FC236}">
                  <a16:creationId xmlns:a16="http://schemas.microsoft.com/office/drawing/2014/main" id="{8CA2E21E-80DA-4B1E-A8E1-2BBD31B55216}"/>
                </a:ext>
              </a:extLst>
            </p:cNvPr>
            <p:cNvSpPr/>
            <p:nvPr/>
          </p:nvSpPr>
          <p:spPr>
            <a:xfrm>
              <a:off x="3124899" y="3337211"/>
              <a:ext cx="1361640" cy="523220"/>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微积分</a:t>
              </a:r>
            </a:p>
          </p:txBody>
        </p:sp>
      </p:grpSp>
      <p:grpSp>
        <p:nvGrpSpPr>
          <p:cNvPr id="32" name="组合 31">
            <a:extLst>
              <a:ext uri="{FF2B5EF4-FFF2-40B4-BE49-F238E27FC236}">
                <a16:creationId xmlns:a16="http://schemas.microsoft.com/office/drawing/2014/main" id="{354AF6E0-E297-4A71-BA80-777F1214A91A}"/>
              </a:ext>
            </a:extLst>
          </p:cNvPr>
          <p:cNvGrpSpPr/>
          <p:nvPr/>
        </p:nvGrpSpPr>
        <p:grpSpPr>
          <a:xfrm>
            <a:off x="7153123" y="1229324"/>
            <a:ext cx="1705534" cy="1680026"/>
            <a:chOff x="7153123" y="1229324"/>
            <a:chExt cx="1705534" cy="1680026"/>
          </a:xfrm>
        </p:grpSpPr>
        <p:pic>
          <p:nvPicPr>
            <p:cNvPr id="9" name="图片 8">
              <a:extLst>
                <a:ext uri="{FF2B5EF4-FFF2-40B4-BE49-F238E27FC236}">
                  <a16:creationId xmlns:a16="http://schemas.microsoft.com/office/drawing/2014/main" id="{3437B077-B1C1-425F-8BFF-973CC0A2E8D5}"/>
                </a:ext>
              </a:extLst>
            </p:cNvPr>
            <p:cNvPicPr>
              <a:picLocks noChangeAspect="1"/>
            </p:cNvPicPr>
            <p:nvPr/>
          </p:nvPicPr>
          <p:blipFill>
            <a:blip r:embed="rId6"/>
            <a:stretch>
              <a:fillRect/>
            </a:stretch>
          </p:blipFill>
          <p:spPr>
            <a:xfrm>
              <a:off x="7153123" y="1229324"/>
              <a:ext cx="1705534" cy="1680026"/>
            </a:xfrm>
            <a:prstGeom prst="rect">
              <a:avLst/>
            </a:prstGeom>
          </p:spPr>
        </p:pic>
        <p:sp>
          <p:nvSpPr>
            <p:cNvPr id="13" name="矩形 12">
              <a:extLst>
                <a:ext uri="{FF2B5EF4-FFF2-40B4-BE49-F238E27FC236}">
                  <a16:creationId xmlns:a16="http://schemas.microsoft.com/office/drawing/2014/main" id="{404241FB-20F6-42E2-8C24-6E3117082445}"/>
                </a:ext>
              </a:extLst>
            </p:cNvPr>
            <p:cNvSpPr/>
            <p:nvPr/>
          </p:nvSpPr>
          <p:spPr>
            <a:xfrm>
              <a:off x="7595513" y="1609978"/>
              <a:ext cx="1062987"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拓扑变换</a:t>
              </a:r>
            </a:p>
          </p:txBody>
        </p:sp>
      </p:grpSp>
      <p:grpSp>
        <p:nvGrpSpPr>
          <p:cNvPr id="17" name="组合 16">
            <a:extLst>
              <a:ext uri="{FF2B5EF4-FFF2-40B4-BE49-F238E27FC236}">
                <a16:creationId xmlns:a16="http://schemas.microsoft.com/office/drawing/2014/main" id="{0E51E52F-D1DF-408A-9240-12A2C6203465}"/>
              </a:ext>
            </a:extLst>
          </p:cNvPr>
          <p:cNvGrpSpPr/>
          <p:nvPr/>
        </p:nvGrpSpPr>
        <p:grpSpPr>
          <a:xfrm>
            <a:off x="7215697" y="3038790"/>
            <a:ext cx="1442657" cy="1298891"/>
            <a:chOff x="7318542" y="3230785"/>
            <a:chExt cx="1442657" cy="1298891"/>
          </a:xfrm>
        </p:grpSpPr>
        <p:pic>
          <p:nvPicPr>
            <p:cNvPr id="10" name="图片 9">
              <a:extLst>
                <a:ext uri="{FF2B5EF4-FFF2-40B4-BE49-F238E27FC236}">
                  <a16:creationId xmlns:a16="http://schemas.microsoft.com/office/drawing/2014/main" id="{B0519A1B-ABE3-4AD0-9555-A77D3A8FD5C2}"/>
                </a:ext>
              </a:extLst>
            </p:cNvPr>
            <p:cNvPicPr>
              <a:picLocks noChangeAspect="1"/>
            </p:cNvPicPr>
            <p:nvPr/>
          </p:nvPicPr>
          <p:blipFill>
            <a:blip r:embed="rId7"/>
            <a:stretch>
              <a:fillRect/>
            </a:stretch>
          </p:blipFill>
          <p:spPr>
            <a:xfrm>
              <a:off x="7318542" y="3230785"/>
              <a:ext cx="1374697" cy="1298891"/>
            </a:xfrm>
            <a:prstGeom prst="rect">
              <a:avLst/>
            </a:prstGeom>
          </p:spPr>
        </p:pic>
        <p:sp>
          <p:nvSpPr>
            <p:cNvPr id="14" name="矩形 13">
              <a:extLst>
                <a:ext uri="{FF2B5EF4-FFF2-40B4-BE49-F238E27FC236}">
                  <a16:creationId xmlns:a16="http://schemas.microsoft.com/office/drawing/2014/main" id="{6B2A2414-EC32-4FEB-BDC2-369FD703DCE7}"/>
                </a:ext>
              </a:extLst>
            </p:cNvPr>
            <p:cNvSpPr/>
            <p:nvPr/>
          </p:nvSpPr>
          <p:spPr>
            <a:xfrm>
              <a:off x="7623398" y="3610970"/>
              <a:ext cx="1137801" cy="523220"/>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折痕</a:t>
              </a:r>
            </a:p>
          </p:txBody>
        </p:sp>
      </p:grpSp>
      <p:pic>
        <p:nvPicPr>
          <p:cNvPr id="18" name="图片 17">
            <a:extLst>
              <a:ext uri="{FF2B5EF4-FFF2-40B4-BE49-F238E27FC236}">
                <a16:creationId xmlns:a16="http://schemas.microsoft.com/office/drawing/2014/main" id="{ABA5A291-32EC-4FDD-8A4F-59E290DD70E5}"/>
              </a:ext>
            </a:extLst>
          </p:cNvPr>
          <p:cNvPicPr>
            <a:picLocks noChangeAspect="1"/>
          </p:cNvPicPr>
          <p:nvPr/>
        </p:nvPicPr>
        <p:blipFill>
          <a:blip r:embed="rId8"/>
          <a:stretch>
            <a:fillRect/>
          </a:stretch>
        </p:blipFill>
        <p:spPr>
          <a:xfrm>
            <a:off x="85479" y="4097804"/>
            <a:ext cx="4513500" cy="602700"/>
          </a:xfrm>
          <a:prstGeom prst="rect">
            <a:avLst/>
          </a:prstGeom>
        </p:spPr>
      </p:pic>
      <p:pic>
        <p:nvPicPr>
          <p:cNvPr id="19" name="图片 18">
            <a:extLst>
              <a:ext uri="{FF2B5EF4-FFF2-40B4-BE49-F238E27FC236}">
                <a16:creationId xmlns:a16="http://schemas.microsoft.com/office/drawing/2014/main" id="{28633E1C-B507-47FA-A197-8C2221D194D0}"/>
              </a:ext>
            </a:extLst>
          </p:cNvPr>
          <p:cNvPicPr>
            <a:picLocks noChangeAspect="1"/>
          </p:cNvPicPr>
          <p:nvPr/>
        </p:nvPicPr>
        <p:blipFill>
          <a:blip r:embed="rId9"/>
          <a:stretch>
            <a:fillRect/>
          </a:stretch>
        </p:blipFill>
        <p:spPr>
          <a:xfrm>
            <a:off x="4144855" y="4148030"/>
            <a:ext cx="4456125" cy="516600"/>
          </a:xfrm>
          <a:prstGeom prst="rect">
            <a:avLst/>
          </a:prstGeom>
        </p:spPr>
      </p:pic>
      <p:pic>
        <p:nvPicPr>
          <p:cNvPr id="20" name="图片 19">
            <a:extLst>
              <a:ext uri="{FF2B5EF4-FFF2-40B4-BE49-F238E27FC236}">
                <a16:creationId xmlns:a16="http://schemas.microsoft.com/office/drawing/2014/main" id="{8D56AED7-7E5D-473B-BBCC-5273D31A92D9}"/>
              </a:ext>
            </a:extLst>
          </p:cNvPr>
          <p:cNvPicPr>
            <a:picLocks noChangeAspect="1"/>
          </p:cNvPicPr>
          <p:nvPr/>
        </p:nvPicPr>
        <p:blipFill>
          <a:blip r:embed="rId8"/>
          <a:stretch>
            <a:fillRect/>
          </a:stretch>
        </p:blipFill>
        <p:spPr>
          <a:xfrm flipH="1">
            <a:off x="8600980" y="4167855"/>
            <a:ext cx="3676499" cy="490933"/>
          </a:xfrm>
          <a:prstGeom prst="rect">
            <a:avLst/>
          </a:prstGeom>
        </p:spPr>
      </p:pic>
      <p:pic>
        <p:nvPicPr>
          <p:cNvPr id="21" name="图片 20">
            <a:extLst>
              <a:ext uri="{FF2B5EF4-FFF2-40B4-BE49-F238E27FC236}">
                <a16:creationId xmlns:a16="http://schemas.microsoft.com/office/drawing/2014/main" id="{148997CC-A6C3-4508-A9A1-B8EC218E0D2B}"/>
              </a:ext>
            </a:extLst>
          </p:cNvPr>
          <p:cNvPicPr>
            <a:picLocks noChangeAspect="1"/>
          </p:cNvPicPr>
          <p:nvPr/>
        </p:nvPicPr>
        <p:blipFill>
          <a:blip r:embed="rId9"/>
          <a:stretch>
            <a:fillRect/>
          </a:stretch>
        </p:blipFill>
        <p:spPr>
          <a:xfrm>
            <a:off x="1461244" y="5225314"/>
            <a:ext cx="3133172" cy="363230"/>
          </a:xfrm>
          <a:prstGeom prst="rect">
            <a:avLst/>
          </a:prstGeom>
        </p:spPr>
      </p:pic>
      <p:pic>
        <p:nvPicPr>
          <p:cNvPr id="22" name="图片 21">
            <a:extLst>
              <a:ext uri="{FF2B5EF4-FFF2-40B4-BE49-F238E27FC236}">
                <a16:creationId xmlns:a16="http://schemas.microsoft.com/office/drawing/2014/main" id="{F11C5117-A81D-449A-A0BA-F99DCA42B011}"/>
              </a:ext>
            </a:extLst>
          </p:cNvPr>
          <p:cNvPicPr>
            <a:picLocks noChangeAspect="1"/>
          </p:cNvPicPr>
          <p:nvPr/>
        </p:nvPicPr>
        <p:blipFill>
          <a:blip r:embed="rId9"/>
          <a:stretch>
            <a:fillRect/>
          </a:stretch>
        </p:blipFill>
        <p:spPr>
          <a:xfrm>
            <a:off x="6107883" y="5301502"/>
            <a:ext cx="3133172" cy="363230"/>
          </a:xfrm>
          <a:prstGeom prst="rect">
            <a:avLst/>
          </a:prstGeom>
        </p:spPr>
      </p:pic>
      <p:grpSp>
        <p:nvGrpSpPr>
          <p:cNvPr id="23" name="组合 22">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4" name="图片 23">
              <a:extLst>
                <a:ext uri="{FF2B5EF4-FFF2-40B4-BE49-F238E27FC236}">
                  <a16:creationId xmlns:a16="http://schemas.microsoft.com/office/drawing/2014/main" id="{A6D50D2E-E4A9-488B-9175-0743B1761719}"/>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5" name="矩形 24">
              <a:extLst>
                <a:ext uri="{FF2B5EF4-FFF2-40B4-BE49-F238E27FC236}">
                  <a16:creationId xmlns:a16="http://schemas.microsoft.com/office/drawing/2014/main" id="{6FA6DCE8-17DD-4813-BF4D-8165F8458AEA}"/>
                </a:ext>
              </a:extLst>
            </p:cNvPr>
            <p:cNvSpPr/>
            <p:nvPr userDrawn="1"/>
          </p:nvSpPr>
          <p:spPr>
            <a:xfrm>
              <a:off x="431469" y="500097"/>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物理仿真</a:t>
              </a:r>
            </a:p>
          </p:txBody>
        </p:sp>
      </p:grpSp>
      <p:pic>
        <p:nvPicPr>
          <p:cNvPr id="26" name="图片 25">
            <a:extLst>
              <a:ext uri="{FF2B5EF4-FFF2-40B4-BE49-F238E27FC236}">
                <a16:creationId xmlns:a16="http://schemas.microsoft.com/office/drawing/2014/main" id="{D18B9258-58EE-4925-8B5F-C5B8779A02A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7" name="图片 26">
            <a:extLst>
              <a:ext uri="{FF2B5EF4-FFF2-40B4-BE49-F238E27FC236}">
                <a16:creationId xmlns:a16="http://schemas.microsoft.com/office/drawing/2014/main" id="{85424D26-DCBD-4FA9-AA38-365D5598734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8" name="图片 27">
            <a:extLst>
              <a:ext uri="{FF2B5EF4-FFF2-40B4-BE49-F238E27FC236}">
                <a16:creationId xmlns:a16="http://schemas.microsoft.com/office/drawing/2014/main" id="{CFE6759D-0325-4FF9-9100-C6AB0BAD5C5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9" name="图片 28">
            <a:extLst>
              <a:ext uri="{FF2B5EF4-FFF2-40B4-BE49-F238E27FC236}">
                <a16:creationId xmlns:a16="http://schemas.microsoft.com/office/drawing/2014/main" id="{E5C47C27-E17F-4BFB-A61D-93F5B1BB0D6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0" name="图片 29">
            <a:extLst>
              <a:ext uri="{FF2B5EF4-FFF2-40B4-BE49-F238E27FC236}">
                <a16:creationId xmlns:a16="http://schemas.microsoft.com/office/drawing/2014/main" id="{838B92AE-0AA9-4E4B-AB0A-1DD499D38C99}"/>
              </a:ext>
            </a:extLst>
          </p:cNvPr>
          <p:cNvPicPr>
            <a:picLocks noChangeAspect="1"/>
          </p:cNvPicPr>
          <p:nvPr/>
        </p:nvPicPr>
        <p:blipFill>
          <a:blip r:embed="rId15"/>
          <a:stretch>
            <a:fillRect/>
          </a:stretch>
        </p:blipFill>
        <p:spPr>
          <a:xfrm>
            <a:off x="286699" y="4930278"/>
            <a:ext cx="11774469" cy="1316531"/>
          </a:xfrm>
          <a:prstGeom prst="rect">
            <a:avLst/>
          </a:prstGeom>
        </p:spPr>
      </p:pic>
    </p:spTree>
    <p:extLst>
      <p:ext uri="{BB962C8B-B14F-4D97-AF65-F5344CB8AC3E}">
        <p14:creationId xmlns:p14="http://schemas.microsoft.com/office/powerpoint/2010/main" val="238058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 无脊椎动物&#10;&#10;已生成高可信度的说明">
            <a:extLst>
              <a:ext uri="{FF2B5EF4-FFF2-40B4-BE49-F238E27FC236}">
                <a16:creationId xmlns:a16="http://schemas.microsoft.com/office/drawing/2014/main" id="{041AB66F-09AA-4299-951E-DA70883AB4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915" y="1740082"/>
            <a:ext cx="916894" cy="754949"/>
          </a:xfrm>
          <a:prstGeom prst="rect">
            <a:avLst/>
          </a:prstGeom>
        </p:spPr>
      </p:pic>
      <p:grpSp>
        <p:nvGrpSpPr>
          <p:cNvPr id="4" name="组合 3">
            <a:extLst>
              <a:ext uri="{FF2B5EF4-FFF2-40B4-BE49-F238E27FC236}">
                <a16:creationId xmlns:a16="http://schemas.microsoft.com/office/drawing/2014/main" id="{C6B246C9-6CF5-4E7C-A2D7-2CD07532BAC3}"/>
              </a:ext>
            </a:extLst>
          </p:cNvPr>
          <p:cNvGrpSpPr/>
          <p:nvPr/>
        </p:nvGrpSpPr>
        <p:grpSpPr>
          <a:xfrm>
            <a:off x="962078" y="2369903"/>
            <a:ext cx="3492628" cy="2298290"/>
            <a:chOff x="4534713" y="2068758"/>
            <a:chExt cx="3492628" cy="2298290"/>
          </a:xfrm>
        </p:grpSpPr>
        <p:pic>
          <p:nvPicPr>
            <p:cNvPr id="8" name="图片 7">
              <a:extLst>
                <a:ext uri="{FF2B5EF4-FFF2-40B4-BE49-F238E27FC236}">
                  <a16:creationId xmlns:a16="http://schemas.microsoft.com/office/drawing/2014/main" id="{905B7759-8B28-42AE-98A8-A3A776C3B17B}"/>
                </a:ext>
              </a:extLst>
            </p:cNvPr>
            <p:cNvPicPr>
              <a:picLocks noChangeAspect="1"/>
            </p:cNvPicPr>
            <p:nvPr/>
          </p:nvPicPr>
          <p:blipFill>
            <a:blip r:embed="rId4">
              <a:duotone>
                <a:schemeClr val="accent5">
                  <a:shade val="45000"/>
                  <a:satMod val="135000"/>
                </a:schemeClr>
                <a:prstClr val="white"/>
              </a:duotone>
            </a:blip>
            <a:stretch>
              <a:fillRect/>
            </a:stretch>
          </p:blipFill>
          <p:spPr>
            <a:xfrm>
              <a:off x="4534713" y="2068758"/>
              <a:ext cx="3492628" cy="2298290"/>
            </a:xfrm>
            <a:prstGeom prst="rect">
              <a:avLst/>
            </a:prstGeom>
          </p:spPr>
        </p:pic>
        <p:sp>
          <p:nvSpPr>
            <p:cNvPr id="14" name="矩形 13">
              <a:extLst>
                <a:ext uri="{FF2B5EF4-FFF2-40B4-BE49-F238E27FC236}">
                  <a16:creationId xmlns:a16="http://schemas.microsoft.com/office/drawing/2014/main" id="{17538C91-5516-4EAF-9DC8-CF5EBBA84A8E}"/>
                </a:ext>
              </a:extLst>
            </p:cNvPr>
            <p:cNvSpPr/>
            <p:nvPr/>
          </p:nvSpPr>
          <p:spPr>
            <a:xfrm>
              <a:off x="4534713" y="2562266"/>
              <a:ext cx="3492628" cy="461665"/>
            </a:xfrm>
            <a:prstGeom prst="rect">
              <a:avLst/>
            </a:prstGeom>
          </p:spPr>
          <p:txBody>
            <a:bodyPr wrap="square">
              <a:spAutoFit/>
            </a:bodyPr>
            <a:lstStyle/>
            <a:p>
              <a:r>
                <a:rPr lang="zh-CN" altLang="en-US" sz="2400" dirty="0">
                  <a:latin typeface="方正卡通简体" panose="03000509000000000000" pitchFamily="65" charset="-122"/>
                  <a:ea typeface="方正卡通简体" panose="03000509000000000000" pitchFamily="65" charset="-122"/>
                </a:rPr>
                <a:t>快速、交互式的</a:t>
              </a:r>
              <a:r>
                <a:rPr lang="en-US" altLang="zh-CN" sz="2400" dirty="0">
                  <a:latin typeface="方正卡通简体" panose="03000509000000000000" pitchFamily="65" charset="-122"/>
                  <a:ea typeface="方正卡通简体" panose="03000509000000000000" pitchFamily="65" charset="-122"/>
                </a:rPr>
                <a:t>VR</a:t>
              </a:r>
              <a:r>
                <a:rPr lang="zh-CN" altLang="en-US" sz="2400" dirty="0">
                  <a:latin typeface="方正卡通简体" panose="03000509000000000000" pitchFamily="65" charset="-122"/>
                  <a:ea typeface="方正卡通简体" panose="03000509000000000000" pitchFamily="65" charset="-122"/>
                </a:rPr>
                <a:t>环境</a:t>
              </a:r>
            </a:p>
          </p:txBody>
        </p:sp>
      </p:grpSp>
      <p:pic>
        <p:nvPicPr>
          <p:cNvPr id="18" name="图片 17">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350752" y="5601321"/>
            <a:ext cx="4456125" cy="516600"/>
          </a:xfrm>
          <a:prstGeom prst="rect">
            <a:avLst/>
          </a:prstGeom>
        </p:spPr>
      </p:pic>
      <p:pic>
        <p:nvPicPr>
          <p:cNvPr id="20" name="图片 19">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2847916" y="6281982"/>
            <a:ext cx="3133172" cy="36323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80" y="1082121"/>
            <a:ext cx="1792940" cy="867805"/>
          </a:xfrm>
          <a:prstGeom prst="rect">
            <a:avLst/>
          </a:prstGeom>
        </p:spPr>
      </p:pic>
      <p:grpSp>
        <p:nvGrpSpPr>
          <p:cNvPr id="29" name="组合 28">
            <a:extLst>
              <a:ext uri="{FF2B5EF4-FFF2-40B4-BE49-F238E27FC236}">
                <a16:creationId xmlns:a16="http://schemas.microsoft.com/office/drawing/2014/main" id="{BF7DD974-91FB-425B-A7E6-67FAD556BE03}"/>
              </a:ext>
            </a:extLst>
          </p:cNvPr>
          <p:cNvGrpSpPr/>
          <p:nvPr/>
        </p:nvGrpSpPr>
        <p:grpSpPr>
          <a:xfrm>
            <a:off x="286699" y="349853"/>
            <a:ext cx="1928600" cy="940900"/>
            <a:chOff x="286699" y="349853"/>
            <a:chExt cx="1928600" cy="940900"/>
          </a:xfrm>
        </p:grpSpPr>
        <p:pic>
          <p:nvPicPr>
            <p:cNvPr id="30" name="图片 29">
              <a:extLst>
                <a:ext uri="{FF2B5EF4-FFF2-40B4-BE49-F238E27FC236}">
                  <a16:creationId xmlns:a16="http://schemas.microsoft.com/office/drawing/2014/main" id="{284F9A1E-269B-4E14-B1AD-0B2DBDD9A52F}"/>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31" name="矩形 30">
              <a:extLst>
                <a:ext uri="{FF2B5EF4-FFF2-40B4-BE49-F238E27FC236}">
                  <a16:creationId xmlns:a16="http://schemas.microsoft.com/office/drawing/2014/main" id="{1BBDD0BE-B65A-4491-8F61-96454ECF2271}"/>
                </a:ext>
              </a:extLst>
            </p:cNvPr>
            <p:cNvSpPr/>
            <p:nvPr userDrawn="1"/>
          </p:nvSpPr>
          <p:spPr>
            <a:xfrm>
              <a:off x="614534" y="537706"/>
              <a:ext cx="1265090" cy="523220"/>
            </a:xfrm>
            <a:prstGeom prst="rect">
              <a:avLst/>
            </a:prstGeom>
          </p:spPr>
          <p:txBody>
            <a:bodyPr wrap="none">
              <a:spAutoFit/>
            </a:bodyPr>
            <a:lstStyle/>
            <a:p>
              <a:r>
                <a:rPr lang="en-US" altLang="zh-CN" sz="2800" b="1" dirty="0">
                  <a:solidFill>
                    <a:schemeClr val="bg1"/>
                  </a:solidFill>
                  <a:latin typeface="方正喵呜体" panose="02010600010101010101" pitchFamily="2" charset="-122"/>
                  <a:ea typeface="方正喵呜体" panose="02010600010101010101" pitchFamily="2" charset="-122"/>
                </a:rPr>
                <a:t>VR</a:t>
              </a:r>
              <a:r>
                <a:rPr lang="zh-CN" altLang="en-US" sz="2800" b="1" dirty="0">
                  <a:solidFill>
                    <a:schemeClr val="bg1"/>
                  </a:solidFill>
                  <a:latin typeface="方正喵呜体" panose="02010600010101010101" pitchFamily="2" charset="-122"/>
                  <a:ea typeface="方正喵呜体" panose="02010600010101010101" pitchFamily="2" charset="-122"/>
                </a:rPr>
                <a:t>交互</a:t>
              </a:r>
            </a:p>
          </p:txBody>
        </p:sp>
      </p:grpSp>
      <p:pic>
        <p:nvPicPr>
          <p:cNvPr id="17" name="图片 16">
            <a:extLst>
              <a:ext uri="{FF2B5EF4-FFF2-40B4-BE49-F238E27FC236}">
                <a16:creationId xmlns:a16="http://schemas.microsoft.com/office/drawing/2014/main" id="{95496D06-EFCB-481C-B194-DA4A4784E1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7903" y="1537765"/>
            <a:ext cx="6124562" cy="3439962"/>
          </a:xfrm>
          <a:prstGeom prst="rect">
            <a:avLst/>
          </a:prstGeom>
        </p:spPr>
      </p:pic>
    </p:spTree>
    <p:extLst>
      <p:ext uri="{BB962C8B-B14F-4D97-AF65-F5344CB8AC3E}">
        <p14:creationId xmlns:p14="http://schemas.microsoft.com/office/powerpoint/2010/main" val="147285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3304" y="2397256"/>
            <a:ext cx="1784448" cy="2453617"/>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9919" y="3748059"/>
            <a:ext cx="987772" cy="1131323"/>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5627752" y="1858125"/>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6509340" y="459366"/>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4" name="组合 23">
            <a:extLst>
              <a:ext uri="{FF2B5EF4-FFF2-40B4-BE49-F238E27FC236}">
                <a16:creationId xmlns:a16="http://schemas.microsoft.com/office/drawing/2014/main" id="{4A7F93C9-5700-4BFF-8EF3-F326D89906CB}"/>
              </a:ext>
            </a:extLst>
          </p:cNvPr>
          <p:cNvGrpSpPr/>
          <p:nvPr/>
        </p:nvGrpSpPr>
        <p:grpSpPr>
          <a:xfrm>
            <a:off x="3874557" y="879262"/>
            <a:ext cx="1439718" cy="1467522"/>
            <a:chOff x="3905935" y="1626940"/>
            <a:chExt cx="1439718" cy="1467522"/>
          </a:xfrm>
        </p:grpSpPr>
        <p:pic>
          <p:nvPicPr>
            <p:cNvPr id="29" name="图片 28">
              <a:extLst>
                <a:ext uri="{FF2B5EF4-FFF2-40B4-BE49-F238E27FC236}">
                  <a16:creationId xmlns:a16="http://schemas.microsoft.com/office/drawing/2014/main" id="{8EC6BCFF-6D9E-44AD-B506-7D7200F7A1BA}"/>
                </a:ext>
              </a:extLst>
            </p:cNvPr>
            <p:cNvPicPr>
              <a:picLocks noChangeAspect="1"/>
            </p:cNvPicPr>
            <p:nvPr/>
          </p:nvPicPr>
          <p:blipFill>
            <a:blip r:embed="rId15">
              <a:duotone>
                <a:prstClr val="black"/>
                <a:schemeClr val="accent2">
                  <a:tint val="45000"/>
                  <a:satMod val="400000"/>
                </a:schemeClr>
              </a:duotone>
            </a:blip>
            <a:stretch>
              <a:fillRect/>
            </a:stretch>
          </p:blipFill>
          <p:spPr>
            <a:xfrm>
              <a:off x="3905935" y="1626940"/>
              <a:ext cx="1439718" cy="1467522"/>
            </a:xfrm>
            <a:prstGeom prst="rect">
              <a:avLst/>
            </a:prstGeom>
          </p:spPr>
        </p:pic>
        <p:sp>
          <p:nvSpPr>
            <p:cNvPr id="30" name="矩形 29">
              <a:extLst>
                <a:ext uri="{FF2B5EF4-FFF2-40B4-BE49-F238E27FC236}">
                  <a16:creationId xmlns:a16="http://schemas.microsoft.com/office/drawing/2014/main" id="{9ABF50D9-E8EE-421A-A50D-0F3D50B281DA}"/>
                </a:ext>
              </a:extLst>
            </p:cNvPr>
            <p:cNvSpPr/>
            <p:nvPr/>
          </p:nvSpPr>
          <p:spPr>
            <a:xfrm>
              <a:off x="4165693" y="1844242"/>
              <a:ext cx="1029885" cy="954107"/>
            </a:xfrm>
            <a:prstGeom prst="rect">
              <a:avLst/>
            </a:prstGeom>
          </p:spPr>
          <p:txBody>
            <a:bodyPr wrap="squar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预期目标</a:t>
              </a:r>
            </a:p>
          </p:txBody>
        </p:sp>
      </p:grpSp>
    </p:spTree>
    <p:extLst>
      <p:ext uri="{BB962C8B-B14F-4D97-AF65-F5344CB8AC3E}">
        <p14:creationId xmlns:p14="http://schemas.microsoft.com/office/powerpoint/2010/main" val="3929076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5" name="矩形 4">
            <a:extLst>
              <a:ext uri="{FF2B5EF4-FFF2-40B4-BE49-F238E27FC236}">
                <a16:creationId xmlns:a16="http://schemas.microsoft.com/office/drawing/2014/main" id="{AEDA2B0D-3A82-4FA7-BE02-DF693EC0F7BC}"/>
              </a:ext>
            </a:extLst>
          </p:cNvPr>
          <p:cNvSpPr/>
          <p:nvPr/>
        </p:nvSpPr>
        <p:spPr>
          <a:xfrm>
            <a:off x="8060489" y="2399185"/>
            <a:ext cx="3277044" cy="959558"/>
          </a:xfrm>
          <a:prstGeom prst="rect">
            <a:avLst/>
          </a:prstGeom>
        </p:spPr>
        <p:txBody>
          <a:bodyPr wrap="square">
            <a:spAutoFit/>
          </a:bodyPr>
          <a:lstStyle/>
          <a:p>
            <a:pPr>
              <a:lnSpc>
                <a:spcPct val="150000"/>
              </a:lnSpc>
            </a:pPr>
            <a:r>
              <a:rPr lang="en-US" altLang="zh-CN" sz="2000" dirty="0">
                <a:latin typeface="方正卡通简体" panose="03000509000000000000" pitchFamily="65" charset="-122"/>
                <a:ea typeface="方正卡通简体" panose="03000509000000000000" pitchFamily="65" charset="-122"/>
              </a:rPr>
              <a:t>2. </a:t>
            </a:r>
            <a:r>
              <a:rPr lang="zh-CN" altLang="en-US" sz="2000" dirty="0">
                <a:latin typeface="方正卡通简体" panose="03000509000000000000" pitchFamily="65" charset="-122"/>
                <a:ea typeface="方正卡通简体" panose="03000509000000000000" pitchFamily="65" charset="-122"/>
              </a:rPr>
              <a:t>模拟纸张受力的形态变化</a:t>
            </a:r>
            <a:endParaRPr lang="en-US" altLang="zh-CN" sz="2000" dirty="0">
              <a:latin typeface="方正卡通简体" panose="03000509000000000000" pitchFamily="65" charset="-122"/>
              <a:ea typeface="方正卡通简体" panose="03000509000000000000" pitchFamily="65" charset="-122"/>
            </a:endParaRPr>
          </a:p>
          <a:p>
            <a:pPr marL="171450" indent="-171450">
              <a:lnSpc>
                <a:spcPct val="150000"/>
              </a:lnSpc>
              <a:buFontTx/>
              <a:buChar char="-"/>
            </a:pPr>
            <a:r>
              <a:rPr lang="zh-CN" altLang="en-US" sz="2000" dirty="0">
                <a:latin typeface="方正卡通简体" panose="03000509000000000000" pitchFamily="65" charset="-122"/>
                <a:ea typeface="方正卡通简体" panose="03000509000000000000" pitchFamily="65" charset="-122"/>
              </a:rPr>
              <a:t>维持面片、角度的约束</a:t>
            </a:r>
          </a:p>
        </p:txBody>
      </p:sp>
      <p:sp>
        <p:nvSpPr>
          <p:cNvPr id="7" name="矩形 6">
            <a:extLst>
              <a:ext uri="{FF2B5EF4-FFF2-40B4-BE49-F238E27FC236}">
                <a16:creationId xmlns:a16="http://schemas.microsoft.com/office/drawing/2014/main" id="{38304B6D-AF59-4A8F-8D2E-C9A38BF021C0}"/>
              </a:ext>
            </a:extLst>
          </p:cNvPr>
          <p:cNvSpPr/>
          <p:nvPr/>
        </p:nvSpPr>
        <p:spPr>
          <a:xfrm>
            <a:off x="775700" y="2373502"/>
            <a:ext cx="3450498" cy="1015663"/>
          </a:xfrm>
          <a:prstGeom prst="rect">
            <a:avLst/>
          </a:prstGeom>
        </p:spPr>
        <p:txBody>
          <a:bodyPr wrap="square">
            <a:spAutoFit/>
          </a:bodyPr>
          <a:lstStyle/>
          <a:p>
            <a:pPr marL="228600" indent="-228600">
              <a:buAutoNum type="arabicPeriod"/>
            </a:pPr>
            <a:r>
              <a:rPr lang="zh-CN" altLang="en-US" sz="2000" dirty="0">
                <a:latin typeface="方正卡通简体" panose="03000509000000000000" pitchFamily="65" charset="-122"/>
                <a:ea typeface="方正卡通简体" panose="03000509000000000000" pitchFamily="65" charset="-122"/>
              </a:rPr>
              <a:t>基本纸张的模拟</a:t>
            </a:r>
            <a:endParaRPr lang="en-US" altLang="zh-CN" sz="2000" dirty="0">
              <a:latin typeface="方正卡通简体" panose="03000509000000000000" pitchFamily="65" charset="-122"/>
              <a:ea typeface="方正卡通简体" panose="03000509000000000000" pitchFamily="65" charset="-122"/>
            </a:endParaRPr>
          </a:p>
          <a:p>
            <a:pPr marL="171450" indent="-171450">
              <a:buFontTx/>
              <a:buChar char="-"/>
            </a:pPr>
            <a:r>
              <a:rPr lang="zh-CN" altLang="en-US" sz="2000" dirty="0">
                <a:latin typeface="方正卡通简体" panose="03000509000000000000" pitchFamily="65" charset="-122"/>
                <a:ea typeface="方正卡通简体" panose="03000509000000000000" pitchFamily="65" charset="-122"/>
              </a:rPr>
              <a:t>纸张弯曲、折叠、裁剪</a:t>
            </a:r>
            <a:endParaRPr lang="en-US" altLang="zh-CN" sz="2000" dirty="0">
              <a:latin typeface="方正卡通简体" panose="03000509000000000000" pitchFamily="65" charset="-122"/>
              <a:ea typeface="方正卡通简体" panose="03000509000000000000" pitchFamily="65" charset="-122"/>
            </a:endParaRPr>
          </a:p>
          <a:p>
            <a:pPr marL="171450" indent="-171450">
              <a:buFontTx/>
              <a:buChar char="-"/>
            </a:pPr>
            <a:r>
              <a:rPr lang="zh-CN" altLang="en-US" sz="2000" dirty="0">
                <a:latin typeface="方正卡通简体" panose="03000509000000000000" pitchFamily="65" charset="-122"/>
                <a:ea typeface="方正卡通简体" panose="03000509000000000000" pitchFamily="65" charset="-122"/>
              </a:rPr>
              <a:t>在变形过程中维持拓扑结构</a:t>
            </a:r>
          </a:p>
        </p:txBody>
      </p:sp>
      <p:pic>
        <p:nvPicPr>
          <p:cNvPr id="8" name="图片 7">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0" name="图片 9">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597328"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231205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5" name="矩形 4">
            <a:extLst>
              <a:ext uri="{FF2B5EF4-FFF2-40B4-BE49-F238E27FC236}">
                <a16:creationId xmlns:a16="http://schemas.microsoft.com/office/drawing/2014/main" id="{AEDA2B0D-3A82-4FA7-BE02-DF693EC0F7BC}"/>
              </a:ext>
            </a:extLst>
          </p:cNvPr>
          <p:cNvSpPr/>
          <p:nvPr/>
        </p:nvSpPr>
        <p:spPr>
          <a:xfrm>
            <a:off x="8229587" y="1604729"/>
            <a:ext cx="3511866" cy="497893"/>
          </a:xfrm>
          <a:prstGeom prst="rect">
            <a:avLst/>
          </a:prstGeom>
        </p:spPr>
        <p:txBody>
          <a:bodyPr wrap="square">
            <a:spAutoFit/>
          </a:bodyPr>
          <a:lstStyle/>
          <a:p>
            <a:pPr>
              <a:lnSpc>
                <a:spcPct val="150000"/>
              </a:lnSpc>
            </a:pPr>
            <a:r>
              <a:rPr lang="en-US" altLang="zh-CN" sz="2000" dirty="0">
                <a:latin typeface="方正卡通简体" panose="03000509000000000000" pitchFamily="65" charset="-122"/>
                <a:ea typeface="方正卡通简体" panose="03000509000000000000" pitchFamily="65" charset="-122"/>
              </a:rPr>
              <a:t>4.</a:t>
            </a:r>
            <a:r>
              <a:rPr lang="zh-CN" altLang="en-US" sz="2000" dirty="0">
                <a:latin typeface="方正卡通简体" panose="03000509000000000000" pitchFamily="65" charset="-122"/>
                <a:ea typeface="方正卡通简体" panose="03000509000000000000" pitchFamily="65" charset="-122"/>
              </a:rPr>
              <a:t>支持有一定裁剪的折纸模型</a:t>
            </a:r>
          </a:p>
        </p:txBody>
      </p:sp>
      <p:sp>
        <p:nvSpPr>
          <p:cNvPr id="7" name="矩形 6">
            <a:extLst>
              <a:ext uri="{FF2B5EF4-FFF2-40B4-BE49-F238E27FC236}">
                <a16:creationId xmlns:a16="http://schemas.microsoft.com/office/drawing/2014/main" id="{38304B6D-AF59-4A8F-8D2E-C9A38BF021C0}"/>
              </a:ext>
            </a:extLst>
          </p:cNvPr>
          <p:cNvSpPr/>
          <p:nvPr/>
        </p:nvSpPr>
        <p:spPr>
          <a:xfrm>
            <a:off x="1156914" y="1650613"/>
            <a:ext cx="3159853" cy="497893"/>
          </a:xfrm>
          <a:prstGeom prst="rect">
            <a:avLst/>
          </a:prstGeom>
        </p:spPr>
        <p:txBody>
          <a:bodyPr wrap="square">
            <a:spAutoFit/>
          </a:bodyPr>
          <a:lstStyle/>
          <a:p>
            <a:pPr>
              <a:lnSpc>
                <a:spcPct val="150000"/>
              </a:lnSpc>
            </a:pPr>
            <a:r>
              <a:rPr lang="en-US" altLang="zh-CN" sz="2000" dirty="0">
                <a:latin typeface="方正卡通简体" panose="03000509000000000000" pitchFamily="65" charset="-122"/>
                <a:ea typeface="方正卡通简体" panose="03000509000000000000" pitchFamily="65" charset="-122"/>
              </a:rPr>
              <a:t>3.</a:t>
            </a:r>
            <a:r>
              <a:rPr lang="zh-CN" altLang="en-US" sz="2000" dirty="0">
                <a:latin typeface="方正卡通简体" panose="03000509000000000000" pitchFamily="65" charset="-122"/>
                <a:ea typeface="方正卡通简体" panose="03000509000000000000" pitchFamily="65" charset="-122"/>
              </a:rPr>
              <a:t>支持几种基本的折纸模型</a:t>
            </a:r>
          </a:p>
        </p:txBody>
      </p:sp>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5"/>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6">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602465" y="531321"/>
              <a:ext cx="1620957" cy="523220"/>
            </a:xfrm>
            <a:prstGeom prst="rect">
              <a:avLst/>
            </a:prstGeom>
          </p:spPr>
          <p:txBody>
            <a:bodyPr wrap="none">
              <a:spAutoFit/>
            </a:bodyPr>
            <a:lstStyle/>
            <a:p>
              <a:r>
                <a:rPr lang="zh-CN" altLang="en-US" sz="2800" b="1" dirty="0">
                  <a:solidFill>
                    <a:schemeClr val="bg1"/>
                  </a:solidFill>
                  <a:latin typeface="方正喵呜体" panose="02010600010101010101" pitchFamily="2" charset="-122"/>
                  <a:ea typeface="方正喵呜体" panose="02010600010101010101" pitchFamily="2"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23" name="图片 22">
            <a:extLst>
              <a:ext uri="{FF2B5EF4-FFF2-40B4-BE49-F238E27FC236}">
                <a16:creationId xmlns:a16="http://schemas.microsoft.com/office/drawing/2014/main" id="{0FF130B7-4802-49CF-8658-6BB6D9335CB6}"/>
              </a:ext>
            </a:extLst>
          </p:cNvPr>
          <p:cNvPicPr>
            <a:picLocks noChangeAspect="1"/>
          </p:cNvPicPr>
          <p:nvPr/>
        </p:nvPicPr>
        <p:blipFill>
          <a:blip r:embed="rId11"/>
          <a:stretch>
            <a:fillRect/>
          </a:stretch>
        </p:blipFill>
        <p:spPr>
          <a:xfrm>
            <a:off x="112294" y="4480883"/>
            <a:ext cx="4513500" cy="602700"/>
          </a:xfrm>
          <a:prstGeom prst="rect">
            <a:avLst/>
          </a:prstGeom>
        </p:spPr>
      </p:pic>
      <p:pic>
        <p:nvPicPr>
          <p:cNvPr id="24" name="图片 23">
            <a:extLst>
              <a:ext uri="{FF2B5EF4-FFF2-40B4-BE49-F238E27FC236}">
                <a16:creationId xmlns:a16="http://schemas.microsoft.com/office/drawing/2014/main" id="{BF35CD4B-CA15-45AE-8457-C01DA7C47455}"/>
              </a:ext>
            </a:extLst>
          </p:cNvPr>
          <p:cNvPicPr>
            <a:picLocks noChangeAspect="1"/>
          </p:cNvPicPr>
          <p:nvPr/>
        </p:nvPicPr>
        <p:blipFill>
          <a:blip r:embed="rId11"/>
          <a:stretch>
            <a:fillRect/>
          </a:stretch>
        </p:blipFill>
        <p:spPr>
          <a:xfrm flipH="1">
            <a:off x="8627795" y="4550934"/>
            <a:ext cx="3676499" cy="490933"/>
          </a:xfrm>
          <a:prstGeom prst="rect">
            <a:avLst/>
          </a:prstGeom>
        </p:spPr>
      </p:pic>
      <p:pic>
        <p:nvPicPr>
          <p:cNvPr id="21" name="图片 20">
            <a:extLst>
              <a:ext uri="{FF2B5EF4-FFF2-40B4-BE49-F238E27FC236}">
                <a16:creationId xmlns:a16="http://schemas.microsoft.com/office/drawing/2014/main" id="{84A092FA-1FBB-422C-90B0-ECD8CAA2AD34}"/>
              </a:ext>
            </a:extLst>
          </p:cNvPr>
          <p:cNvPicPr>
            <a:picLocks noChangeAspect="1"/>
          </p:cNvPicPr>
          <p:nvPr/>
        </p:nvPicPr>
        <p:blipFill>
          <a:blip r:embed="rId12"/>
          <a:stretch>
            <a:fillRect/>
          </a:stretch>
        </p:blipFill>
        <p:spPr>
          <a:xfrm>
            <a:off x="1331581" y="2281798"/>
            <a:ext cx="1293267" cy="1082808"/>
          </a:xfrm>
          <a:prstGeom prst="rect">
            <a:avLst/>
          </a:prstGeom>
        </p:spPr>
      </p:pic>
      <p:pic>
        <p:nvPicPr>
          <p:cNvPr id="25" name="图片 24">
            <a:extLst>
              <a:ext uri="{FF2B5EF4-FFF2-40B4-BE49-F238E27FC236}">
                <a16:creationId xmlns:a16="http://schemas.microsoft.com/office/drawing/2014/main" id="{F6D18F65-A6DF-4A1D-99BD-F8DDB1E2EAA3}"/>
              </a:ext>
            </a:extLst>
          </p:cNvPr>
          <p:cNvPicPr>
            <a:picLocks noChangeAspect="1"/>
          </p:cNvPicPr>
          <p:nvPr/>
        </p:nvPicPr>
        <p:blipFill>
          <a:blip r:embed="rId13"/>
          <a:stretch>
            <a:fillRect/>
          </a:stretch>
        </p:blipFill>
        <p:spPr>
          <a:xfrm>
            <a:off x="2624848" y="2265935"/>
            <a:ext cx="1415469" cy="1160107"/>
          </a:xfrm>
          <a:prstGeom prst="rect">
            <a:avLst/>
          </a:prstGeom>
        </p:spPr>
      </p:pic>
      <p:pic>
        <p:nvPicPr>
          <p:cNvPr id="26" name="图片 25">
            <a:extLst>
              <a:ext uri="{FF2B5EF4-FFF2-40B4-BE49-F238E27FC236}">
                <a16:creationId xmlns:a16="http://schemas.microsoft.com/office/drawing/2014/main" id="{103F4802-CCB2-4613-BEEC-2FA879900D85}"/>
              </a:ext>
            </a:extLst>
          </p:cNvPr>
          <p:cNvPicPr>
            <a:picLocks noChangeAspect="1"/>
          </p:cNvPicPr>
          <p:nvPr/>
        </p:nvPicPr>
        <p:blipFill>
          <a:blip r:embed="rId14"/>
          <a:stretch>
            <a:fillRect/>
          </a:stretch>
        </p:blipFill>
        <p:spPr>
          <a:xfrm rot="16200000">
            <a:off x="1442818" y="3197024"/>
            <a:ext cx="1070791" cy="1512877"/>
          </a:xfrm>
          <a:prstGeom prst="rect">
            <a:avLst/>
          </a:prstGeom>
        </p:spPr>
      </p:pic>
      <p:pic>
        <p:nvPicPr>
          <p:cNvPr id="27" name="图片 26">
            <a:extLst>
              <a:ext uri="{FF2B5EF4-FFF2-40B4-BE49-F238E27FC236}">
                <a16:creationId xmlns:a16="http://schemas.microsoft.com/office/drawing/2014/main" id="{C644BB8D-72C7-453B-8065-611873A90BD7}"/>
              </a:ext>
            </a:extLst>
          </p:cNvPr>
          <p:cNvPicPr>
            <a:picLocks noChangeAspect="1"/>
          </p:cNvPicPr>
          <p:nvPr/>
        </p:nvPicPr>
        <p:blipFill>
          <a:blip r:embed="rId15"/>
          <a:stretch>
            <a:fillRect/>
          </a:stretch>
        </p:blipFill>
        <p:spPr>
          <a:xfrm rot="16200000">
            <a:off x="3003867" y="3036941"/>
            <a:ext cx="998129" cy="1713323"/>
          </a:xfrm>
          <a:prstGeom prst="rect">
            <a:avLst/>
          </a:prstGeom>
        </p:spPr>
      </p:pic>
      <p:pic>
        <p:nvPicPr>
          <p:cNvPr id="29" name="图片 28">
            <a:extLst>
              <a:ext uri="{FF2B5EF4-FFF2-40B4-BE49-F238E27FC236}">
                <a16:creationId xmlns:a16="http://schemas.microsoft.com/office/drawing/2014/main" id="{EFCDBE87-097D-4793-87B9-3B2FCEA0785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36241" y="2238856"/>
            <a:ext cx="2949564" cy="2251500"/>
          </a:xfrm>
          <a:prstGeom prst="rect">
            <a:avLst/>
          </a:prstGeom>
        </p:spPr>
      </p:pic>
    </p:spTree>
    <p:extLst>
      <p:ext uri="{BB962C8B-B14F-4D97-AF65-F5344CB8AC3E}">
        <p14:creationId xmlns:p14="http://schemas.microsoft.com/office/powerpoint/2010/main" val="271617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869</TotalTime>
  <Words>1313</Words>
  <Application>Microsoft Office PowerPoint</Application>
  <PresentationFormat>宽屏</PresentationFormat>
  <Paragraphs>186</Paragraphs>
  <Slides>27</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方正喵呜体</vt:lpstr>
      <vt:lpstr>Calibri</vt:lpstr>
      <vt:lpstr>Consolas</vt:lpstr>
      <vt:lpstr>等线</vt:lpstr>
      <vt:lpstr>等线 Light</vt:lpstr>
      <vt:lpstr>Comic Sans MS</vt:lpstr>
      <vt:lpstr>方正卡通简体</vt:lpstr>
      <vt:lpstr>Arial</vt:lpstr>
      <vt:lpstr>微软雅黑</vt:lpstr>
      <vt:lpstr>Hobo Std</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可爱卡通</dc:title>
  <dc:creator>第一PPT</dc:creator>
  <cp:keywords>www.1ppt.com</cp:keywords>
  <dc:description>www.1ppt.com</dc:description>
  <cp:lastModifiedBy>诺 陈</cp:lastModifiedBy>
  <cp:revision>92</cp:revision>
  <dcterms:created xsi:type="dcterms:W3CDTF">2017-07-19T07:11:54Z</dcterms:created>
  <dcterms:modified xsi:type="dcterms:W3CDTF">2019-05-07T09:56:00Z</dcterms:modified>
</cp:coreProperties>
</file>